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05" r:id="rId5"/>
  </p:sldMasterIdLst>
  <p:notesMasterIdLst>
    <p:notesMasterId r:id="rId63"/>
  </p:notesMasterIdLst>
  <p:handoutMasterIdLst>
    <p:handoutMasterId r:id="rId64"/>
  </p:handoutMasterIdLst>
  <p:sldIdLst>
    <p:sldId id="668" r:id="rId6"/>
    <p:sldId id="1025" r:id="rId7"/>
    <p:sldId id="1067" r:id="rId8"/>
    <p:sldId id="1035" r:id="rId9"/>
    <p:sldId id="1037" r:id="rId10"/>
    <p:sldId id="1038" r:id="rId11"/>
    <p:sldId id="1039" r:id="rId12"/>
    <p:sldId id="1040" r:id="rId13"/>
    <p:sldId id="1041" r:id="rId14"/>
    <p:sldId id="1042" r:id="rId15"/>
    <p:sldId id="1043" r:id="rId16"/>
    <p:sldId id="998" r:id="rId17"/>
    <p:sldId id="1046" r:id="rId18"/>
    <p:sldId id="1047" r:id="rId19"/>
    <p:sldId id="1048" r:id="rId20"/>
    <p:sldId id="1049" r:id="rId21"/>
    <p:sldId id="1050" r:id="rId22"/>
    <p:sldId id="1051" r:id="rId23"/>
    <p:sldId id="1052" r:id="rId24"/>
    <p:sldId id="1053" r:id="rId25"/>
    <p:sldId id="1054" r:id="rId26"/>
    <p:sldId id="1055" r:id="rId27"/>
    <p:sldId id="1056" r:id="rId28"/>
    <p:sldId id="999" r:id="rId29"/>
    <p:sldId id="1058" r:id="rId30"/>
    <p:sldId id="1000" r:id="rId31"/>
    <p:sldId id="1059" r:id="rId32"/>
    <p:sldId id="1057" r:id="rId33"/>
    <p:sldId id="1001" r:id="rId34"/>
    <p:sldId id="1002" r:id="rId35"/>
    <p:sldId id="1003" r:id="rId36"/>
    <p:sldId id="1004" r:id="rId37"/>
    <p:sldId id="1060" r:id="rId38"/>
    <p:sldId id="1005" r:id="rId39"/>
    <p:sldId id="1006" r:id="rId40"/>
    <p:sldId id="1061" r:id="rId41"/>
    <p:sldId id="1062" r:id="rId42"/>
    <p:sldId id="1007" r:id="rId43"/>
    <p:sldId id="1008" r:id="rId44"/>
    <p:sldId id="1009" r:id="rId45"/>
    <p:sldId id="1011" r:id="rId46"/>
    <p:sldId id="1012" r:id="rId47"/>
    <p:sldId id="1013" r:id="rId48"/>
    <p:sldId id="1014" r:id="rId49"/>
    <p:sldId id="1015" r:id="rId50"/>
    <p:sldId id="1063" r:id="rId51"/>
    <p:sldId id="1016" r:id="rId52"/>
    <p:sldId id="1064" r:id="rId53"/>
    <p:sldId id="1065" r:id="rId54"/>
    <p:sldId id="1017" r:id="rId55"/>
    <p:sldId id="1066" r:id="rId56"/>
    <p:sldId id="1019" r:id="rId57"/>
    <p:sldId id="1020" r:id="rId58"/>
    <p:sldId id="1021" r:id="rId59"/>
    <p:sldId id="1022" r:id="rId60"/>
    <p:sldId id="1023" r:id="rId61"/>
    <p:sldId id="672" r:id="rId62"/>
  </p:sldIdLst>
  <p:sldSz cx="16256000" cy="9144000"/>
  <p:notesSz cx="6858000" cy="9144000"/>
  <p:defaultText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9BF0778B-7CA9-714A-9AC3-1B388009A849}">
          <p14:sldIdLst>
            <p14:sldId id="668"/>
            <p14:sldId id="1025"/>
            <p14:sldId id="1067"/>
            <p14:sldId id="1035"/>
            <p14:sldId id="1037"/>
            <p14:sldId id="1038"/>
            <p14:sldId id="1039"/>
            <p14:sldId id="1040"/>
            <p14:sldId id="1041"/>
            <p14:sldId id="1042"/>
            <p14:sldId id="1043"/>
            <p14:sldId id="998"/>
            <p14:sldId id="1046"/>
            <p14:sldId id="1047"/>
            <p14:sldId id="1048"/>
            <p14:sldId id="1049"/>
            <p14:sldId id="1050"/>
            <p14:sldId id="1051"/>
            <p14:sldId id="1052"/>
            <p14:sldId id="1053"/>
            <p14:sldId id="1054"/>
            <p14:sldId id="1055"/>
            <p14:sldId id="1056"/>
            <p14:sldId id="999"/>
            <p14:sldId id="1058"/>
            <p14:sldId id="1000"/>
            <p14:sldId id="1059"/>
            <p14:sldId id="1057"/>
            <p14:sldId id="1001"/>
            <p14:sldId id="1002"/>
            <p14:sldId id="1003"/>
            <p14:sldId id="1004"/>
            <p14:sldId id="1060"/>
            <p14:sldId id="1005"/>
            <p14:sldId id="1006"/>
            <p14:sldId id="1061"/>
            <p14:sldId id="1062"/>
            <p14:sldId id="1007"/>
            <p14:sldId id="1008"/>
            <p14:sldId id="1009"/>
            <p14:sldId id="1011"/>
            <p14:sldId id="1012"/>
            <p14:sldId id="1013"/>
            <p14:sldId id="1014"/>
            <p14:sldId id="1015"/>
            <p14:sldId id="1063"/>
            <p14:sldId id="1016"/>
            <p14:sldId id="1064"/>
            <p14:sldId id="1065"/>
            <p14:sldId id="1017"/>
            <p14:sldId id="1066"/>
            <p14:sldId id="1019"/>
            <p14:sldId id="1020"/>
            <p14:sldId id="1021"/>
            <p14:sldId id="1022"/>
            <p14:sldId id="1023"/>
            <p14:sldId id="672"/>
          </p14:sldIdLst>
        </p14:section>
      </p14:sectionLst>
    </p:ext>
    <p:ext uri="{EFAFB233-063F-42B5-8137-9DF3F51BA10A}">
      <p15:sldGuideLst xmlns:p15="http://schemas.microsoft.com/office/powerpoint/2012/main">
        <p15:guide id="1" orient="horz" pos="2880" userDrawn="1">
          <p15:clr>
            <a:srgbClr val="A4A3A4"/>
          </p15:clr>
        </p15:guide>
        <p15:guide id="2" pos="5120"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7D868C"/>
    <a:srgbClr val="808000"/>
    <a:srgbClr val="408000"/>
    <a:srgbClr val="108001"/>
    <a:srgbClr val="CBCFD1"/>
    <a:srgbClr val="015068"/>
    <a:srgbClr val="0885AC"/>
    <a:srgbClr val="076F91"/>
    <a:srgbClr val="076E8F"/>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62" autoAdjust="0"/>
    <p:restoredTop sz="63362" autoAdjust="0"/>
  </p:normalViewPr>
  <p:slideViewPr>
    <p:cSldViewPr snapToGrid="0">
      <p:cViewPr varScale="1">
        <p:scale>
          <a:sx n="30" d="100"/>
          <a:sy n="30" d="100"/>
        </p:scale>
        <p:origin x="1084" y="16"/>
      </p:cViewPr>
      <p:guideLst>
        <p:guide orient="horz" pos="2880"/>
        <p:guide pos="5120"/>
      </p:guideLst>
    </p:cSldViewPr>
  </p:slideViewPr>
  <p:outlineViewPr>
    <p:cViewPr>
      <p:scale>
        <a:sx n="33" d="100"/>
        <a:sy n="33" d="100"/>
      </p:scale>
      <p:origin x="0" y="-23088"/>
    </p:cViewPr>
  </p:outlineViewPr>
  <p:notesTextViewPr>
    <p:cViewPr>
      <p:scale>
        <a:sx n="100" d="100"/>
        <a:sy n="100" d="100"/>
      </p:scale>
      <p:origin x="0" y="0"/>
    </p:cViewPr>
  </p:notesTextViewPr>
  <p:sorterViewPr>
    <p:cViewPr>
      <p:scale>
        <a:sx n="100" d="100"/>
        <a:sy n="100" d="100"/>
      </p:scale>
      <p:origin x="0" y="0"/>
    </p:cViewPr>
  </p:sorterViewPr>
  <p:notesViewPr>
    <p:cSldViewPr snapToGrid="0" showGuides="1">
      <p:cViewPr varScale="1">
        <p:scale>
          <a:sx n="39" d="100"/>
          <a:sy n="39" d="100"/>
        </p:scale>
        <p:origin x="1576" y="3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notesMaster" Target="notesMasters/notesMaster1.xml"/><Relationship Id="rId68" Type="http://schemas.openxmlformats.org/officeDocument/2006/relationships/tableStyles" Target="tableStyle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viewProps" Target="viewProps.xml"/><Relationship Id="rId5" Type="http://schemas.openxmlformats.org/officeDocument/2006/relationships/slideMaster" Target="slideMasters/slideMaster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61" Type="http://schemas.openxmlformats.org/officeDocument/2006/relationships/slide" Target="slides/slide56.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presProps" Target="presProps.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handoutMaster" Target="handoutMasters/handoutMaster1.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theme" Target="theme/theme1.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cs typeface="Arial" panose="020B0604020202020204"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FE60895-255A-1C4C-8A7B-48A6FCC47E92}" type="datetime1">
              <a:rPr lang="en-CA" smtClean="0">
                <a:latin typeface="Arial" panose="020B0604020202020204" pitchFamily="34" charset="0"/>
                <a:cs typeface="Arial" panose="020B0604020202020204" pitchFamily="34" charset="0"/>
              </a:rPr>
              <a:t>2015-09-09</a:t>
            </a:fld>
            <a:endParaRPr lang="en-US"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endParaRPr lang="en-US" sz="900" dirty="0" smtClean="0">
              <a:solidFill>
                <a:srgbClr val="000000"/>
              </a:solidFill>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Arial" panose="020B0604020202020204" pitchFamily="34" charset="0"/>
                <a:cs typeface="Arial" panose="020B0604020202020204" pitchFamily="34" charset="0"/>
              </a:rPr>
              <a:pPr/>
              <a:t>‹#›</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9016387"/>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BFFFB994-B51A-7449-B85A-B64DF9DCCDDC}" type="datetime1">
              <a:rPr lang="en-CA" smtClean="0"/>
              <a:pPr/>
              <a:t>2015-09-09</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Arial" panose="020B0604020202020204" pitchFamily="34" charset="0"/>
                <a:cs typeface="Arial" panose="020B0604020202020204" pitchFamily="34" charset="0"/>
              </a:defRPr>
            </a:lvl1pPr>
          </a:lstStyle>
          <a:p>
            <a:fld id="{8B263312-38AA-4E1E-B2B5-0F8F122B24FE}" type="slidenum">
              <a:rPr lang="en-US" smtClean="0"/>
              <a:pPr/>
              <a:t>‹#›</a:t>
            </a:fld>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endParaRPr lang="en-US" dirty="0"/>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atin typeface="Arial" panose="020B0604020202020204" pitchFamily="34" charset="0"/>
                <a:cs typeface="Arial" panose="020B0604020202020204" pitchFamily="34" charset="0"/>
              </a:defRPr>
            </a:lvl1pPr>
          </a:lstStyle>
          <a:p>
            <a:endParaRPr lang="en-US" sz="900" dirty="0" smtClean="0">
              <a:solidFill>
                <a:srgbClr val="000000"/>
              </a:solidFill>
            </a:endParaRPr>
          </a:p>
        </p:txBody>
      </p:sp>
    </p:spTree>
    <p:extLst>
      <p:ext uri="{BB962C8B-B14F-4D97-AF65-F5344CB8AC3E}">
        <p14:creationId xmlns:p14="http://schemas.microsoft.com/office/powerpoint/2010/main" val="3124071592"/>
      </p:ext>
    </p:extLst>
  </p:cSld>
  <p:clrMap bg1="lt1" tx1="dk1" bg2="lt2" tx2="dk2" accent1="accent1" accent2="accent2" accent3="accent3" accent4="accent4" accent5="accent5" accent6="accent6" hlink="hlink" folHlink="folHlink"/>
  <p:hf dt="0"/>
  <p:notesStyle>
    <a:lvl1pPr marL="0" algn="l" defTabSz="1219120" rtl="0" eaLnBrk="1" latinLnBrk="0" hangingPunct="1">
      <a:lnSpc>
        <a:spcPct val="90000"/>
      </a:lnSpc>
      <a:spcAft>
        <a:spcPts val="444"/>
      </a:spcAft>
      <a:defRPr sz="1200" kern="1200">
        <a:solidFill>
          <a:schemeClr val="tx1"/>
        </a:solidFill>
        <a:latin typeface="Arial" panose="020B0604020202020204" pitchFamily="34" charset="0"/>
        <a:ea typeface="+mn-ea"/>
        <a:cs typeface="Arial" panose="020B0604020202020204" pitchFamily="34" charset="0"/>
      </a:defRPr>
    </a:lvl1pPr>
    <a:lvl2pPr marL="283968" indent="-141102"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2pPr>
    <a:lvl3pPr marL="437416"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3pPr>
    <a:lvl4pPr marL="643779" indent="-19577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4pPr>
    <a:lvl5pPr marL="820155"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5pPr>
    <a:lvl6pPr marL="3047802" algn="l" defTabSz="1219120" rtl="0" eaLnBrk="1" latinLnBrk="0" hangingPunct="1">
      <a:defRPr sz="1600" kern="1200">
        <a:solidFill>
          <a:schemeClr val="tx1"/>
        </a:solidFill>
        <a:latin typeface="+mn-lt"/>
        <a:ea typeface="+mn-ea"/>
        <a:cs typeface="+mn-cs"/>
      </a:defRPr>
    </a:lvl6pPr>
    <a:lvl7pPr marL="3657362" algn="l" defTabSz="1219120" rtl="0" eaLnBrk="1" latinLnBrk="0" hangingPunct="1">
      <a:defRPr sz="1600" kern="1200">
        <a:solidFill>
          <a:schemeClr val="tx1"/>
        </a:solidFill>
        <a:latin typeface="+mn-lt"/>
        <a:ea typeface="+mn-ea"/>
        <a:cs typeface="+mn-cs"/>
      </a:defRPr>
    </a:lvl7pPr>
    <a:lvl8pPr marL="4266923" algn="l" defTabSz="1219120" rtl="0" eaLnBrk="1" latinLnBrk="0" hangingPunct="1">
      <a:defRPr sz="1600" kern="1200">
        <a:solidFill>
          <a:schemeClr val="tx1"/>
        </a:solidFill>
        <a:latin typeface="+mn-lt"/>
        <a:ea typeface="+mn-ea"/>
        <a:cs typeface="+mn-cs"/>
      </a:defRPr>
    </a:lvl8pPr>
    <a:lvl9pPr marL="4876483" algn="l" defTabSz="121912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887777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One way to solve that problem is with a Chef Server.</a:t>
            </a:r>
          </a:p>
          <a:p>
            <a:endParaRPr lang="en-US" dirty="0" smtClean="0"/>
          </a:p>
          <a:p>
            <a:r>
              <a:rPr lang="en-US" dirty="0" smtClean="0"/>
              <a:t>The</a:t>
            </a:r>
            <a:r>
              <a:rPr lang="en-US" baseline="0" dirty="0" smtClean="0"/>
              <a:t> Chef Server is designed to help us manage multiple nodes in this situation.</a:t>
            </a:r>
          </a:p>
          <a:p>
            <a:endParaRPr lang="en-US" baseline="0" dirty="0" smtClean="0"/>
          </a:p>
          <a:p>
            <a:r>
              <a:rPr lang="en-US" sz="1200" b="0" i="0" kern="1200" dirty="0" smtClean="0">
                <a:solidFill>
                  <a:schemeClr val="tx1"/>
                </a:solidFill>
                <a:effectLst/>
                <a:latin typeface="Arial" panose="020B0604020202020204" pitchFamily="34" charset="0"/>
                <a:ea typeface="+mn-ea"/>
                <a:cs typeface="Arial" panose="020B0604020202020204" pitchFamily="34" charset="0"/>
              </a:rPr>
              <a:t>The Chef Server acts as a hub for configuration data. The Chef server stores cookbooks, the policies that are applied to nodes, and metadata that describes each registered node that is being managed by 'chef-client'. </a:t>
            </a:r>
          </a:p>
          <a:p>
            <a:endParaRPr lang="en-US" sz="1200" b="0" i="0" kern="1200" dirty="0" smtClean="0">
              <a:solidFill>
                <a:schemeClr val="tx1"/>
              </a:solidFill>
              <a:effectLst/>
              <a:latin typeface="Arial" panose="020B0604020202020204" pitchFamily="34" charset="0"/>
              <a:ea typeface="+mn-ea"/>
              <a:cs typeface="Arial" panose="020B0604020202020204" pitchFamily="34" charset="0"/>
            </a:endParaRPr>
          </a:p>
          <a:p>
            <a:r>
              <a:rPr lang="en-US" sz="1200" b="0" i="0" kern="1200" dirty="0" smtClean="0">
                <a:solidFill>
                  <a:schemeClr val="tx1"/>
                </a:solidFill>
                <a:effectLst/>
                <a:latin typeface="Arial" panose="020B0604020202020204" pitchFamily="34" charset="0"/>
                <a:ea typeface="+mn-ea"/>
                <a:cs typeface="Arial" panose="020B0604020202020204" pitchFamily="34" charset="0"/>
              </a:rPr>
              <a:t>Nodes, such as web servers, proxy servers, load balancers, etc., use </a:t>
            </a:r>
            <a:r>
              <a:rPr lang="en-US" sz="1200" b="0" i="0" kern="1200" dirty="0" smtClean="0">
                <a:solidFill>
                  <a:schemeClr val="tx1"/>
                </a:solidFill>
                <a:effectLst/>
                <a:latin typeface="Arial" panose="020B0604020202020204" pitchFamily="34" charset="0"/>
                <a:ea typeface="+mn-ea"/>
                <a:cs typeface="Arial" panose="020B0604020202020204" pitchFamily="34" charset="0"/>
              </a:rPr>
              <a:t>'chef-client' to ask the Chef server for configuration details, such as recipes, templates, and file distributions. The chef-client then does as much of the configuration work as possible on the nodes themselves (and not on the Chef server). </a:t>
            </a:r>
            <a:r>
              <a:rPr lang="en-US" sz="1200" b="0" i="0" kern="1200" dirty="0" smtClean="0">
                <a:solidFill>
                  <a:schemeClr val="tx1"/>
                </a:solidFill>
                <a:effectLst/>
                <a:latin typeface="Arial" panose="020B0604020202020204" pitchFamily="34" charset="0"/>
                <a:ea typeface="+mn-ea"/>
                <a:cs typeface="Arial" panose="020B0604020202020204" pitchFamily="34" charset="0"/>
              </a:rPr>
              <a:t>In</a:t>
            </a:r>
            <a:r>
              <a:rPr lang="en-US" sz="1200" b="0" i="0" kern="1200" baseline="0" dirty="0" smtClean="0">
                <a:solidFill>
                  <a:schemeClr val="tx1"/>
                </a:solidFill>
                <a:effectLst/>
                <a:latin typeface="Arial" panose="020B0604020202020204" pitchFamily="34" charset="0"/>
                <a:ea typeface="+mn-ea"/>
                <a:cs typeface="Arial" panose="020B0604020202020204" pitchFamily="34" charset="0"/>
              </a:rPr>
              <a:t> a production environment, the </a:t>
            </a:r>
            <a:r>
              <a:rPr lang="en-US" sz="1200" b="0" i="0" kern="1200" dirty="0" smtClean="0">
                <a:solidFill>
                  <a:schemeClr val="tx1"/>
                </a:solidFill>
                <a:effectLst/>
                <a:latin typeface="Arial" panose="020B0604020202020204" pitchFamily="34" charset="0"/>
                <a:ea typeface="+mn-ea"/>
                <a:cs typeface="Arial" panose="020B0604020202020204" pitchFamily="34" charset="0"/>
              </a:rPr>
              <a:t>'chef-client' runs in an automated mode—it polls the Chef Server for updates at set intervals</a:t>
            </a:r>
            <a:r>
              <a:rPr lang="en-US" sz="1200" b="0" i="0" kern="1200" baseline="0" dirty="0" smtClean="0">
                <a:solidFill>
                  <a:schemeClr val="tx1"/>
                </a:solidFill>
                <a:effectLst/>
                <a:latin typeface="Arial" panose="020B0604020202020204" pitchFamily="34" charset="0"/>
                <a:ea typeface="+mn-ea"/>
                <a:cs typeface="Arial" panose="020B0604020202020204" pitchFamily="34" charset="0"/>
              </a:rPr>
              <a:t> and the applies any configuration changes. </a:t>
            </a:r>
          </a:p>
          <a:p>
            <a:endParaRPr lang="en-US" sz="1200" b="0" i="0" kern="1200" baseline="0" dirty="0" smtClean="0">
              <a:solidFill>
                <a:schemeClr val="tx1"/>
              </a:solidFill>
              <a:effectLst/>
              <a:latin typeface="Arial" panose="020B0604020202020204" pitchFamily="34" charset="0"/>
              <a:ea typeface="+mn-ea"/>
              <a:cs typeface="Arial" panose="020B0604020202020204" pitchFamily="34" charset="0"/>
            </a:endParaRPr>
          </a:p>
          <a:p>
            <a:r>
              <a:rPr lang="en-US" sz="1200" b="0" i="0" kern="1200" dirty="0" smtClean="0">
                <a:solidFill>
                  <a:schemeClr val="tx1"/>
                </a:solidFill>
                <a:effectLst/>
                <a:latin typeface="Arial" panose="020B0604020202020204" pitchFamily="34" charset="0"/>
                <a:ea typeface="+mn-ea"/>
                <a:cs typeface="Arial" panose="020B0604020202020204" pitchFamily="34" charset="0"/>
              </a:rPr>
              <a:t>This </a:t>
            </a:r>
            <a:r>
              <a:rPr lang="en-US" sz="1200" b="0" i="0" kern="1200" dirty="0" smtClean="0">
                <a:solidFill>
                  <a:schemeClr val="tx1"/>
                </a:solidFill>
                <a:effectLst/>
                <a:latin typeface="Arial" panose="020B0604020202020204" pitchFamily="34" charset="0"/>
                <a:ea typeface="+mn-ea"/>
                <a:cs typeface="Arial" panose="020B0604020202020204" pitchFamily="34" charset="0"/>
              </a:rPr>
              <a:t>scalable approach distributes the configuration effort throughout the organization.</a:t>
            </a:r>
            <a:endParaRPr lang="en-US" baseline="0"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046836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Chef Server comes in many different flavors. At the core</a:t>
            </a:r>
            <a:r>
              <a:rPr lang="en-US" baseline="0" dirty="0" smtClean="0"/>
              <a:t> we </a:t>
            </a:r>
            <a:r>
              <a:rPr lang="en-US" dirty="0" smtClean="0"/>
              <a:t>offer Chef Server as an open source project freely available for anyone to deploy.</a:t>
            </a:r>
          </a:p>
          <a:p>
            <a:endParaRPr lang="en-US" dirty="0" smtClean="0"/>
          </a:p>
          <a:p>
            <a:r>
              <a:rPr lang="en-US" dirty="0" smtClean="0"/>
              <a:t>We offer an on-premises Enterprise Chef Server that adds additional functionality and user features (namely the web user-interface).</a:t>
            </a:r>
          </a:p>
          <a:p>
            <a:endParaRPr lang="en-US" dirty="0" smtClean="0"/>
          </a:p>
          <a:p>
            <a:r>
              <a:rPr lang="en-US" dirty="0" smtClean="0"/>
              <a:t>Lastly, we</a:t>
            </a:r>
            <a:r>
              <a:rPr lang="en-US" baseline="0" dirty="0" smtClean="0"/>
              <a:t> </a:t>
            </a:r>
            <a:r>
              <a:rPr lang="en-US" dirty="0" smtClean="0"/>
              <a:t>have Hosted Chef Server,</a:t>
            </a:r>
            <a:r>
              <a:rPr lang="en-US" baseline="0" dirty="0" smtClean="0"/>
              <a:t> </a:t>
            </a:r>
            <a:r>
              <a:rPr lang="en-US" dirty="0" smtClean="0"/>
              <a:t>which is a multi-tenant Chef Server that you host as a service. This by far is the quickest way to get started with and is free as long as you remain under the reasonable node amount.</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2512426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In the interest of getting things done with a relatively small node count, it seems like the Hosted Chef Server option is best.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295184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get started with Hosted Chef Server,</a:t>
            </a:r>
            <a:r>
              <a:rPr lang="en-US" baseline="0" dirty="0" smtClean="0"/>
              <a:t> </a:t>
            </a:r>
            <a:r>
              <a:rPr lang="en-US" dirty="0" smtClean="0"/>
              <a:t>visit </a:t>
            </a:r>
            <a:r>
              <a:rPr lang="en-US" b="1" dirty="0" smtClean="0"/>
              <a:t>https://www.chef.io/chef/</a:t>
            </a:r>
            <a:r>
              <a:rPr lang="en-US" dirty="0" smtClean="0"/>
              <a:t> and sign up for a Hosted Chef Account. This setup requires a user name, email address,</a:t>
            </a:r>
            <a:r>
              <a:rPr lang="en-US" baseline="0" dirty="0" smtClean="0"/>
              <a:t> </a:t>
            </a:r>
            <a:r>
              <a:rPr lang="en-US" dirty="0" smtClean="0"/>
              <a:t>and a password. From there you will be prompted to create an organization.</a:t>
            </a:r>
          </a:p>
          <a:p>
            <a:r>
              <a:rPr lang="en-US" baseline="0" dirty="0" smtClean="0"/>
              <a:t>  </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9226245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9910766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236908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3402065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 organization is a structure within managed Chef that allows multiple companies or entities to exist on the same Chef Server without your paths ever crossing. You might think of it as like setting up a unique username for your organization. </a:t>
            </a:r>
          </a:p>
          <a:p>
            <a:endParaRPr lang="en-US" dirty="0" smtClean="0"/>
          </a:p>
          <a:p>
            <a:r>
              <a:rPr lang="en-US" dirty="0" smtClean="0"/>
              <a:t>All of the cookbooks, instances and other configuration details that you manage with Chef will be stored on the Chef Server for this particular organization. No other organization will have access to it.</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4307699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122523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first file you need to download is your security key that allows you to talk with the Chef Server. This key is available through the manage.chef.io interface under Users information. This user key is used to sign all your requests to communicate with the Chef Server. Similar to how you logged into the Chef Server, this ensures you only accept requests from you.</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8229721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Arial" panose="020B0604020202020204" pitchFamily="34" charset="0"/>
                <a:ea typeface="+mn-ea"/>
                <a:cs typeface="Arial" panose="020B0604020202020204" pitchFamily="34" charset="0"/>
              </a:rPr>
              <a:t>You accomplished a lot </a:t>
            </a:r>
            <a:r>
              <a:rPr lang="en-US" sz="1200" b="0" i="0" kern="1200" dirty="0" smtClean="0">
                <a:solidFill>
                  <a:schemeClr val="tx1"/>
                </a:solidFill>
                <a:effectLst/>
                <a:latin typeface="Arial" panose="020B0604020202020204" pitchFamily="34" charset="0"/>
                <a:ea typeface="+mn-ea"/>
                <a:cs typeface="Arial" panose="020B0604020202020204" pitchFamily="34" charset="0"/>
              </a:rPr>
              <a:t>so far. </a:t>
            </a:r>
            <a:r>
              <a:rPr lang="en-US" sz="1200" b="0" i="0" kern="1200" dirty="0" smtClean="0">
                <a:solidFill>
                  <a:schemeClr val="tx1"/>
                </a:solidFill>
                <a:effectLst/>
                <a:latin typeface="Arial" panose="020B0604020202020204" pitchFamily="34" charset="0"/>
                <a:ea typeface="+mn-ea"/>
                <a:cs typeface="Arial" panose="020B0604020202020204" pitchFamily="34" charset="0"/>
              </a:rPr>
              <a:t>You created two </a:t>
            </a:r>
            <a:r>
              <a:rPr lang="en-US" sz="1200" b="0" i="0" kern="1200" dirty="0" smtClean="0">
                <a:solidFill>
                  <a:schemeClr val="tx1"/>
                </a:solidFill>
                <a:effectLst/>
                <a:latin typeface="Arial" panose="020B0604020202020204" pitchFamily="34" charset="0"/>
                <a:ea typeface="+mn-ea"/>
                <a:cs typeface="Arial" panose="020B0604020202020204" pitchFamily="34" charset="0"/>
              </a:rPr>
              <a:t>cookbooks;</a:t>
            </a:r>
            <a:r>
              <a:rPr lang="en-US" sz="1200" b="0" i="0" kern="1200" baseline="0" dirty="0" smtClean="0">
                <a:solidFill>
                  <a:schemeClr val="tx1"/>
                </a:solidFill>
                <a:effectLst/>
                <a:latin typeface="Arial" panose="020B0604020202020204" pitchFamily="34" charset="0"/>
                <a:ea typeface="+mn-ea"/>
                <a:cs typeface="Arial" panose="020B0604020202020204" pitchFamily="34" charset="0"/>
              </a:rPr>
              <a:t> </a:t>
            </a:r>
            <a:r>
              <a:rPr lang="en-US" sz="1200" b="0" i="0" kern="1200" dirty="0" smtClean="0">
                <a:solidFill>
                  <a:schemeClr val="tx1"/>
                </a:solidFill>
                <a:effectLst/>
                <a:latin typeface="Arial" panose="020B0604020202020204" pitchFamily="34" charset="0"/>
                <a:ea typeface="+mn-ea"/>
                <a:cs typeface="Arial" panose="020B0604020202020204" pitchFamily="34" charset="0"/>
              </a:rPr>
              <a:t>one </a:t>
            </a:r>
            <a:r>
              <a:rPr lang="en-US" sz="1200" b="0" i="0" kern="1200" dirty="0" smtClean="0">
                <a:solidFill>
                  <a:schemeClr val="tx1"/>
                </a:solidFill>
                <a:effectLst/>
                <a:latin typeface="Arial" panose="020B0604020202020204" pitchFamily="34" charset="0"/>
                <a:ea typeface="+mn-ea"/>
                <a:cs typeface="Arial" panose="020B0604020202020204" pitchFamily="34" charset="0"/>
              </a:rPr>
              <a:t>to setup workstations with your </a:t>
            </a:r>
            <a:r>
              <a:rPr lang="en-US" sz="1200" b="0" i="0" kern="1200" dirty="0" smtClean="0">
                <a:solidFill>
                  <a:schemeClr val="tx1"/>
                </a:solidFill>
                <a:effectLst/>
                <a:latin typeface="Arial" panose="020B0604020202020204" pitchFamily="34" charset="0"/>
                <a:ea typeface="+mn-ea"/>
                <a:cs typeface="Arial" panose="020B0604020202020204" pitchFamily="34" charset="0"/>
              </a:rPr>
              <a:t>tools and </a:t>
            </a:r>
            <a:r>
              <a:rPr lang="en-US" sz="1200" b="0" i="0" kern="1200" dirty="0" smtClean="0">
                <a:solidFill>
                  <a:schemeClr val="tx1"/>
                </a:solidFill>
                <a:effectLst/>
                <a:latin typeface="Arial" panose="020B0604020202020204" pitchFamily="34" charset="0"/>
                <a:ea typeface="+mn-ea"/>
                <a:cs typeface="Arial" panose="020B0604020202020204" pitchFamily="34" charset="0"/>
              </a:rPr>
              <a:t>a second cookbook that </a:t>
            </a:r>
            <a:r>
              <a:rPr lang="en-US" sz="1200" b="0" i="0" kern="1200" dirty="0" smtClean="0">
                <a:solidFill>
                  <a:schemeClr val="tx1"/>
                </a:solidFill>
                <a:effectLst/>
                <a:latin typeface="Arial" panose="020B0604020202020204" pitchFamily="34" charset="0"/>
                <a:ea typeface="+mn-ea"/>
                <a:cs typeface="Arial" panose="020B0604020202020204" pitchFamily="34" charset="0"/>
              </a:rPr>
              <a:t>set up </a:t>
            </a:r>
            <a:r>
              <a:rPr lang="en-US" sz="1200" b="0" i="0" kern="1200" dirty="0" smtClean="0">
                <a:solidFill>
                  <a:schemeClr val="tx1"/>
                </a:solidFill>
                <a:effectLst/>
                <a:latin typeface="Arial" panose="020B0604020202020204" pitchFamily="34" charset="0"/>
                <a:ea typeface="+mn-ea"/>
                <a:cs typeface="Arial" panose="020B0604020202020204" pitchFamily="34" charset="0"/>
              </a:rPr>
              <a:t>a web server that delivered a "Hello, world!" message with some pertinent information about your system.</a:t>
            </a:r>
          </a:p>
          <a:p>
            <a:endParaRPr lang="en-US" sz="1200" b="0" i="0" kern="1200" dirty="0" smtClean="0">
              <a:solidFill>
                <a:schemeClr val="tx1"/>
              </a:solidFill>
              <a:effectLst/>
              <a:latin typeface="Arial" panose="020B0604020202020204" pitchFamily="34" charset="0"/>
              <a:ea typeface="+mn-ea"/>
              <a:cs typeface="Arial" panose="020B0604020202020204" pitchFamily="34" charset="0"/>
            </a:endParaRPr>
          </a:p>
          <a:p>
            <a:r>
              <a:rPr lang="en-US" dirty="0" smtClean="0"/>
              <a:t>Later today you will be getting your first release of your launch page. To prepare for it and your eventual launch page, you need to prepare for some incoming traffic. So let's walk through what it would take to manage multiple systems.</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771563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the Chef Server created your account it generated an initial public and private key. It stored the public key and threw the private key away. The problem is that you will need a copy of the private key. For your security,</a:t>
            </a:r>
            <a:r>
              <a:rPr lang="en-US" baseline="0" dirty="0" smtClean="0"/>
              <a:t> Chef does </a:t>
            </a:r>
            <a:r>
              <a:rPr lang="en-US" dirty="0" smtClean="0"/>
              <a:t>not maintain a copy of the private key--this is to ensure that you do not have a copy of a key that could grant access to your organization in the event that your systems were compromised.</a:t>
            </a:r>
          </a:p>
          <a:p>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So you will need to reset the key currently defined for your user and generate a new one. When that happens Chef Server will maintain the public key, as it did before, but this time the website will return to you the private key.</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20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1807003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private key is usually kept along side the knife configuration file that you downloaded previously. So after you find it from within the site, download it and copy into the '.chef' directory.</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2387434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Through the Hosted Chef website,</a:t>
            </a:r>
            <a:r>
              <a:rPr lang="en-US" baseline="0" dirty="0" smtClean="0"/>
              <a:t> </a:t>
            </a:r>
            <a:r>
              <a:rPr lang="en-US" dirty="0" smtClean="0"/>
              <a:t>download the knife configuration file. This is a ruby file that contains the information about</a:t>
            </a:r>
            <a:r>
              <a:rPr lang="en-US" baseline="0" dirty="0" smtClean="0"/>
              <a:t> </a:t>
            </a:r>
            <a:r>
              <a:rPr lang="en-US" dirty="0" smtClean="0"/>
              <a:t>where the Chef Server is located.</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4403816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After downloading this file, you will need to place it in the chef repository that you previously downloaded. This knife configuration needs to be placed inside a special directory within that repository named '.chef'. That directory will need to be created and that knife.rb file copied into that directory.</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2714303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those two files are in place, you are ready to verify your connection. You can do that by asking the Chef Server what are the current list of available clients able to access the system. That command is executed through knife,</a:t>
            </a:r>
            <a:r>
              <a:rPr lang="en-US" baseline="0" dirty="0" smtClean="0"/>
              <a:t> a command-line tool, from within the chef-repo. So navigate to the chef-repo.</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02916755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knife is a command-line tool that allows us to request and send information to the Chef Server. </a:t>
            </a:r>
          </a:p>
          <a:p>
            <a:endParaRPr lang="en-US" dirty="0" smtClean="0"/>
          </a:p>
          <a:p>
            <a:r>
              <a:rPr lang="en-US" dirty="0" smtClean="0"/>
              <a:t>knife helps users manage:</a:t>
            </a:r>
            <a:br>
              <a:rPr lang="en-US" dirty="0" smtClean="0"/>
            </a:br>
            <a:endParaRPr lang="en-US" dirty="0" smtClean="0"/>
          </a:p>
          <a:p>
            <a:pPr marL="171450" indent="-171450">
              <a:buFont typeface="Arial" panose="020B0604020202020204" pitchFamily="34" charset="0"/>
              <a:buChar char="•"/>
            </a:pPr>
            <a:r>
              <a:rPr lang="en-US" dirty="0" smtClean="0"/>
              <a:t>Nodes</a:t>
            </a:r>
          </a:p>
          <a:p>
            <a:pPr marL="171450" indent="-171450">
              <a:buFont typeface="Arial" panose="020B0604020202020204" pitchFamily="34" charset="0"/>
              <a:buChar char="•"/>
            </a:pPr>
            <a:r>
              <a:rPr lang="en-US" dirty="0" smtClean="0"/>
              <a:t>Cookbooks and recipes</a:t>
            </a:r>
          </a:p>
          <a:p>
            <a:pPr marL="171450" indent="-171450">
              <a:buFont typeface="Arial" panose="020B0604020202020204" pitchFamily="34" charset="0"/>
              <a:buChar char="•"/>
            </a:pPr>
            <a:r>
              <a:rPr lang="en-US" dirty="0" smtClean="0"/>
              <a:t>Roles</a:t>
            </a:r>
            <a:r>
              <a:rPr lang="en-US" baseline="0" dirty="0" smtClean="0"/>
              <a:t> </a:t>
            </a:r>
          </a:p>
          <a:p>
            <a:pPr marL="171450" indent="-171450">
              <a:buFont typeface="Arial" panose="020B0604020202020204" pitchFamily="34" charset="0"/>
              <a:buChar char="•"/>
            </a:pPr>
            <a:r>
              <a:rPr lang="en-US" dirty="0" smtClean="0"/>
              <a:t>and more</a:t>
            </a:r>
          </a:p>
          <a:p>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knife provides a number of sub-commands.</a:t>
            </a:r>
          </a:p>
          <a:p>
            <a:endParaRPr lang="en-US" dirty="0" smtClean="0"/>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25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80300243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can look at all the commands with 'knife –help'.</a:t>
            </a:r>
          </a:p>
          <a:p>
            <a:endParaRPr lang="en-US" dirty="0" smtClean="0"/>
          </a:p>
          <a:p>
            <a:r>
              <a:rPr lang="en-US" dirty="0" smtClean="0"/>
              <a:t>This will display all the sub-commands available. In your case you want to verify that the client list contains a single entry so you need to look for help for the specific command 'knife client --help'.</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9222973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will give us an even smaller subset of the commands related specifically to asking the Chef Server about client information. A general command is the list command which will output all the clients that the Chef Server currently maintains.</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0783920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your Chef Server account there should be a single client that is the organization name:</a:t>
            </a:r>
            <a:r>
              <a:rPr lang="en-US" baseline="0" dirty="0" smtClean="0"/>
              <a:t> </a:t>
            </a:r>
            <a:r>
              <a:rPr lang="en-US" dirty="0" smtClean="0"/>
              <a:t>validator. This is a special key that has access to the Chef Server. However, in your case you are using your own personal keys. The important thing is that the result does not contain an error with the configuration or authenticating with the Chef Server. If it does then you need to ensure that you are:</a:t>
            </a:r>
          </a:p>
          <a:p>
            <a:endParaRPr lang="en-US" dirty="0" smtClean="0"/>
          </a:p>
          <a:p>
            <a:pPr marL="171450" indent="-171450">
              <a:buFont typeface="Arial" panose="020B0604020202020204" pitchFamily="34" charset="0"/>
              <a:buChar char="•"/>
            </a:pPr>
            <a:r>
              <a:rPr lang="en-US" dirty="0" smtClean="0"/>
              <a:t>Executing the command within the chef repository.</a:t>
            </a:r>
          </a:p>
          <a:p>
            <a:pPr marL="171450" indent="-171450">
              <a:buFont typeface="Arial" panose="020B0604020202020204" pitchFamily="34" charset="0"/>
              <a:buChar char="•"/>
            </a:pPr>
            <a:r>
              <a:rPr lang="en-US" dirty="0" smtClean="0"/>
              <a:t>Within the chef repository you have a .chef directory which contains the knife-dot-R-B file and user key</a:t>
            </a:r>
          </a:p>
          <a:p>
            <a:pPr marL="171450" indent="-171450">
              <a:buFont typeface="Arial" panose="020B0604020202020204" pitchFamily="34" charset="0"/>
              <a:buChar char="•"/>
            </a:pPr>
            <a:r>
              <a:rPr lang="en-US" dirty="0" smtClean="0"/>
              <a:t>Sure the command you executed is correctly typed.</a:t>
            </a:r>
          </a:p>
          <a:p>
            <a:pPr marL="171450" indent="-171450">
              <a:buFont typeface="Arial" panose="020B0604020202020204" pitchFamily="34" charset="0"/>
              <a:buChar char="•"/>
            </a:pPr>
            <a:r>
              <a:rPr lang="en-US" dirty="0" smtClean="0"/>
              <a:t>Connected to the internet (</a:t>
            </a:r>
            <a:r>
              <a:rPr lang="en-US" dirty="0" err="1" smtClean="0"/>
              <a:t>ssl</a:t>
            </a:r>
            <a:r>
              <a:rPr lang="en-US" dirty="0" smtClean="0"/>
              <a:t>)</a:t>
            </a:r>
          </a:p>
          <a:p>
            <a:pPr marL="171450" indent="-171450">
              <a:buFont typeface="Arial" panose="020B0604020202020204" pitchFamily="34" charset="0"/>
              <a:buChar char="•"/>
            </a:pPr>
            <a:r>
              <a:rPr lang="en-US" dirty="0" smtClean="0"/>
              <a:t>Not blocked by your own system's proxy servers or VPNs.</a:t>
            </a:r>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22524838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all that complete, you are now able to communicate with the Chef Server. At this point we</a:t>
            </a:r>
            <a:r>
              <a:rPr lang="en-US" baseline="0" dirty="0" smtClean="0"/>
              <a:t> </a:t>
            </a:r>
            <a:r>
              <a:rPr lang="en-US" dirty="0" smtClean="0"/>
              <a:t>will refer to the system in front of you, with the chef repository, the configuration, and the keys installed as your workstation. </a:t>
            </a:r>
          </a:p>
          <a:p>
            <a:endParaRPr lang="en-US" dirty="0" smtClean="0"/>
          </a:p>
          <a:p>
            <a:r>
              <a:rPr lang="en-US" dirty="0" smtClean="0"/>
              <a:t>When working with Chef with a Chef Server, the workstation is the location where you will compose your cookbook code. When that code is complete, you will then upload it to the Chef Server.</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135366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Currently, your cookbook exists on one webserver. If you wanted to setup additional web servers to serve additional traffic for your soon-to-be highly successful website, what steps would you need to take to setup an identical system?</a:t>
            </a:r>
          </a:p>
          <a:p>
            <a:endParaRPr lang="en-US" dirty="0" smtClean="0"/>
          </a:p>
          <a:p>
            <a:r>
              <a:rPr lang="en-US" dirty="0" smtClean="0"/>
              <a:t>Instructor Note: Lead</a:t>
            </a:r>
            <a:r>
              <a:rPr lang="en-US" baseline="0" dirty="0" smtClean="0"/>
              <a:t> the participants through an exercise on which steps to take.</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6922930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Similar to asking the Chef Server about the list of available clients, you can also ask for information about cookbooks. You can find all the commands related to the cookbooks subcommand by running `knife cookbook --help`. </a:t>
            </a:r>
          </a:p>
          <a:p>
            <a:endParaRPr lang="en-US" dirty="0" smtClean="0"/>
          </a:p>
          <a:p>
            <a:r>
              <a:rPr lang="en-US" dirty="0" smtClean="0"/>
              <a:t>Similar to the list of clients, you can examine a list of cookbooks. </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1388804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Running the command knife cookbook list will return the cookbooks currently uploaded to the Chef Server. The empty response should come as no surprise.</a:t>
            </a:r>
          </a:p>
          <a:p>
            <a:endParaRPr lang="en-US" dirty="0" smtClean="0"/>
          </a:p>
          <a:p>
            <a:r>
              <a:rPr lang="en-US" dirty="0" smtClean="0"/>
              <a:t>you want to change that. So you are going to upload each of your cookbooks to the Chef Server.</a:t>
            </a:r>
          </a:p>
        </p:txBody>
      </p:sp>
      <p:sp>
        <p:nvSpPr>
          <p:cNvPr id="4" name="Slide Number Placeholder 3"/>
          <p:cNvSpPr>
            <a:spLocks noGrp="1"/>
          </p:cNvSpPr>
          <p:nvPr>
            <p:ph type="sldNum" sz="quarter" idx="10"/>
          </p:nvPr>
        </p:nvSpPr>
        <p:spPr/>
        <p:txBody>
          <a:bodyPr/>
          <a:lstStyle/>
          <a:p>
            <a:fld id="{8B263312-38AA-4E1E-B2B5-0F8F122B24FE}" type="slidenum">
              <a:rPr lang="en-US" smtClean="0"/>
              <a:pPr/>
              <a:t>31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28031469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upload a cookbook to the</a:t>
            </a:r>
            <a:r>
              <a:rPr lang="en-US" baseline="0" dirty="0" smtClean="0"/>
              <a:t> Chef Server you need to be within the directory of the cookbook. Let us start with the apache cookbook. Change directory into the apache cookbook directory which is within the cookbooks directory.</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83334474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upload the cookbook you will</a:t>
            </a:r>
            <a:r>
              <a:rPr lang="en-US" baseline="0" dirty="0" smtClean="0"/>
              <a:t> need to use another tool called </a:t>
            </a:r>
            <a:r>
              <a:rPr lang="en-US" baseline="0" dirty="0" err="1" smtClean="0"/>
              <a:t>Berkshelf</a:t>
            </a:r>
            <a:r>
              <a:rPr lang="en-US" baseline="0" dirty="0" smtClean="0"/>
              <a:t>.</a:t>
            </a:r>
          </a:p>
          <a:p>
            <a:endParaRPr lang="en-US" baseline="0" dirty="0" smtClean="0"/>
          </a:p>
          <a:p>
            <a:r>
              <a:rPr lang="en-US" dirty="0" err="1" smtClean="0"/>
              <a:t>Berkshelf</a:t>
            </a:r>
            <a:r>
              <a:rPr lang="en-US" dirty="0" smtClean="0"/>
              <a:t> is a cookbook management tool that allows us to upload your cookbooks and all of its dependencies to the Chef Server. In this instance, your current cookbooks have no dependencies, but in the future when they do, </a:t>
            </a:r>
            <a:r>
              <a:rPr lang="en-US" dirty="0" err="1" smtClean="0"/>
              <a:t>Berkshelf</a:t>
            </a:r>
            <a:r>
              <a:rPr lang="en-US" dirty="0" smtClean="0"/>
              <a:t> will assist you in ensuring those are all uploaded.</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20527947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Berkshelf</a:t>
            </a:r>
            <a:r>
              <a:rPr lang="en-US" dirty="0" smtClean="0"/>
              <a:t> is a command-line tool</a:t>
            </a:r>
            <a:r>
              <a:rPr lang="en-US" baseline="0" dirty="0" smtClean="0"/>
              <a:t> that you can ask to see available the commands.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63235722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Berkshelf</a:t>
            </a:r>
            <a:r>
              <a:rPr lang="en-US" dirty="0" smtClean="0"/>
              <a:t> is used on a per-cookbook basis. As dependencies are often per cookbook</a:t>
            </a:r>
            <a:r>
              <a:rPr lang="en-US" baseline="0" dirty="0" smtClean="0"/>
              <a:t> you'll need to </a:t>
            </a:r>
            <a:r>
              <a:rPr lang="en-US" dirty="0" smtClean="0"/>
              <a:t>change into the directory of the cookbook. </a:t>
            </a:r>
          </a:p>
          <a:p>
            <a:endParaRPr lang="en-US" dirty="0" smtClean="0"/>
          </a:p>
          <a:p>
            <a:r>
              <a:rPr lang="en-US" dirty="0" smtClean="0"/>
              <a:t>You should install any dependencies that your cookbook might have. Again, in this instance there are no dependencies external to this cookbook but </a:t>
            </a:r>
            <a:r>
              <a:rPr lang="en-US" dirty="0" err="1" smtClean="0"/>
              <a:t>Berkshelf</a:t>
            </a:r>
            <a:r>
              <a:rPr lang="en-US" dirty="0" smtClean="0"/>
              <a:t> ensures that this is the case when it runs the 'berks install' command.</a:t>
            </a:r>
          </a:p>
          <a:p>
            <a:endParaRPr lang="en-US" dirty="0" smtClean="0"/>
          </a:p>
          <a:p>
            <a:r>
              <a:rPr lang="en-US" dirty="0" smtClean="0"/>
              <a:t>You'll see that it finds the current cookbook within your current directory, it contacts the Supermarket for any external dependencies, and then ...</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5781130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 completes by writing a </a:t>
            </a:r>
            <a:r>
              <a:rPr lang="en-US" dirty="0" err="1" smtClean="0"/>
              <a:t>Berksfile.lock</a:t>
            </a:r>
            <a:r>
              <a:rPr lang="en-US" dirty="0" smtClean="0"/>
              <a:t> to the file system.</a:t>
            </a:r>
          </a:p>
          <a:p>
            <a:endParaRPr lang="en-US" dirty="0" smtClean="0"/>
          </a:p>
          <a:p>
            <a:r>
              <a:rPr lang="en-US" dirty="0" smtClean="0"/>
              <a:t>The </a:t>
            </a:r>
            <a:r>
              <a:rPr lang="en-US" dirty="0" err="1" smtClean="0"/>
              <a:t>Berksfile.lock</a:t>
            </a:r>
            <a:r>
              <a:rPr lang="en-US" dirty="0" smtClean="0"/>
              <a:t> is a receipt of all the cookbooks and dependencies found at the exact moment that you ran 'berks install'.</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82293677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lock file is useful to ensure that in the future you use the same dependencies when working with the cookbook.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1934637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the dependencies accounted for, it is time to upload the to the Chef Server. This is another subcommand that </a:t>
            </a:r>
            <a:r>
              <a:rPr lang="en-US" dirty="0" err="1" smtClean="0"/>
              <a:t>berkshelf</a:t>
            </a:r>
            <a:r>
              <a:rPr lang="en-US" dirty="0" smtClean="0"/>
              <a:t> provides called 'upload'. Run 'berks upload' to upload the apache cookbook to the Chef Server.</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23202123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that is complete you can return to the cookbook command that allows you to display the cookbooks within your organization by running 'knife cookbook list'. This will show you that the Chef Server has the apache cookbook that you have uploaded.</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856373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an exercise, roughly estimate the time it would take to accomplish this series of steps of preparing another node.</a:t>
            </a:r>
          </a:p>
          <a:p>
            <a:endParaRPr lang="en-US" dirty="0" smtClean="0"/>
          </a:p>
          <a:p>
            <a:pPr marL="228600" marR="0" lvl="1" indent="-228600" algn="l" defTabSz="1219120" rtl="0" eaLnBrk="1" fontAlgn="auto" latinLnBrk="0" hangingPunct="1">
              <a:lnSpc>
                <a:spcPct val="90000"/>
              </a:lnSpc>
              <a:spcBef>
                <a:spcPts val="0"/>
              </a:spcBef>
              <a:spcAft>
                <a:spcPts val="444"/>
              </a:spcAft>
              <a:buClrTx/>
              <a:buSzTx/>
              <a:buFontTx/>
              <a:buAutoNum type="arabicPeriod"/>
              <a:tabLst/>
              <a:defRPr/>
            </a:pPr>
            <a:r>
              <a:rPr lang="en-US" dirty="0" smtClean="0"/>
              <a:t>A new system would require us to provision a new node within your company or appropriate cloud provider with the appropriate access to login to administrate the system.</a:t>
            </a:r>
          </a:p>
          <a:p>
            <a:pPr marL="228600" marR="0" lvl="1" indent="-228600" algn="l" defTabSz="1219120" rtl="0" eaLnBrk="1" fontAlgn="auto" latinLnBrk="0" hangingPunct="1">
              <a:lnSpc>
                <a:spcPct val="90000"/>
              </a:lnSpc>
              <a:spcBef>
                <a:spcPts val="0"/>
              </a:spcBef>
              <a:spcAft>
                <a:spcPts val="444"/>
              </a:spcAft>
              <a:buClrTx/>
              <a:buSzTx/>
              <a:buFontTx/>
              <a:buAutoNum type="arabicPeriod"/>
              <a:tabLst/>
              <a:defRPr/>
            </a:pPr>
            <a:r>
              <a:rPr lang="en-US" dirty="0" smtClean="0"/>
              <a:t>Install the Chef tools.</a:t>
            </a:r>
          </a:p>
          <a:p>
            <a:pPr marL="228600" marR="0" lvl="1" indent="-228600" algn="l" defTabSz="1219120" rtl="0" eaLnBrk="1" fontAlgn="auto" latinLnBrk="0" hangingPunct="1">
              <a:lnSpc>
                <a:spcPct val="90000"/>
              </a:lnSpc>
              <a:spcBef>
                <a:spcPts val="0"/>
              </a:spcBef>
              <a:spcAft>
                <a:spcPts val="444"/>
              </a:spcAft>
              <a:buClrTx/>
              <a:buSzTx/>
              <a:buFontTx/>
              <a:buAutoNum type="arabicPeriod"/>
              <a:tabLst/>
              <a:defRPr/>
            </a:pPr>
            <a:r>
              <a:rPr lang="en-US" dirty="0" smtClean="0"/>
              <a:t>Transfer the apache cookbook.</a:t>
            </a:r>
          </a:p>
          <a:p>
            <a:pPr marL="228600" marR="0" lvl="1" indent="-228600" algn="l" defTabSz="1219120" rtl="0" eaLnBrk="1" fontAlgn="auto" latinLnBrk="0" hangingPunct="1">
              <a:lnSpc>
                <a:spcPct val="90000"/>
              </a:lnSpc>
              <a:spcBef>
                <a:spcPts val="0"/>
              </a:spcBef>
              <a:spcAft>
                <a:spcPts val="444"/>
              </a:spcAft>
              <a:buClrTx/>
              <a:buSzTx/>
              <a:buFontTx/>
              <a:buAutoNum type="arabicPeriod"/>
              <a:tabLst/>
              <a:defRPr/>
            </a:pPr>
            <a:r>
              <a:rPr lang="en-US" dirty="0" smtClean="0"/>
              <a:t>Run chef-client locally to apply the apache cookbook's default recipe.</a:t>
            </a:r>
          </a:p>
          <a:p>
            <a:endParaRPr lang="en-US" dirty="0" smtClean="0"/>
          </a:p>
          <a:p>
            <a:r>
              <a:rPr lang="en-US" dirty="0" smtClean="0"/>
              <a:t>Instructor</a:t>
            </a:r>
            <a:r>
              <a:rPr lang="en-US" baseline="0" dirty="0" smtClean="0"/>
              <a:t> Note: </a:t>
            </a:r>
            <a:r>
              <a:rPr lang="en-US" dirty="0" smtClean="0"/>
              <a:t> Wait to allow the participants to provide</a:t>
            </a:r>
            <a:r>
              <a:rPr lang="en-US" baseline="0" dirty="0" smtClean="0"/>
              <a:t> a </a:t>
            </a:r>
            <a:r>
              <a:rPr lang="en-US" dirty="0" smtClean="0"/>
              <a:t>rough estimate.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8767266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Though you will not be using this cookbook today to manage your workstation or any instances, as an </a:t>
            </a:r>
            <a:r>
              <a:rPr lang="en-US" dirty="0" smtClean="0"/>
              <a:t>lab, we </a:t>
            </a:r>
            <a:r>
              <a:rPr lang="en-US" dirty="0" smtClean="0"/>
              <a:t>want you to upload the remaining cookbooks within the </a:t>
            </a:r>
            <a:r>
              <a:rPr lang="en-US" dirty="0" smtClean="0"/>
              <a:t>cookbooks </a:t>
            </a:r>
            <a:r>
              <a:rPr lang="en-US" dirty="0" smtClean="0"/>
              <a:t>directory. After you have done that verify that the cookbooks have been uploaded.</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62364418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The one remaining cookbook is the workstation cookbook. </a:t>
            </a:r>
            <a:r>
              <a:rPr lang="en-US" dirty="0" err="1" smtClean="0"/>
              <a:t>Berkshelf</a:t>
            </a:r>
            <a:r>
              <a:rPr lang="en-US" dirty="0" smtClean="0"/>
              <a:t> is a cookbook management tool that examines the contents and dependencies of a single cookbook. </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pPr marL="228600" marR="0" indent="-228600" algn="l" defTabSz="1219120" rtl="0" eaLnBrk="1" fontAlgn="auto" latinLnBrk="0" hangingPunct="1">
              <a:lnSpc>
                <a:spcPct val="90000"/>
              </a:lnSpc>
              <a:spcBef>
                <a:spcPts val="0"/>
              </a:spcBef>
              <a:spcAft>
                <a:spcPts val="444"/>
              </a:spcAft>
              <a:buClrTx/>
              <a:buSzTx/>
              <a:buFontTx/>
              <a:buAutoNum type="arabicPeriod"/>
              <a:tabLst/>
              <a:defRPr/>
            </a:pPr>
            <a:r>
              <a:rPr lang="en-US" dirty="0" smtClean="0"/>
              <a:t>Change into the </a:t>
            </a:r>
            <a:r>
              <a:rPr lang="en-US" dirty="0" smtClean="0"/>
              <a:t>cookbooks </a:t>
            </a:r>
            <a:r>
              <a:rPr lang="en-US" dirty="0" smtClean="0"/>
              <a:t>directory.</a:t>
            </a:r>
            <a:br>
              <a:rPr lang="en-US" dirty="0" smtClean="0"/>
            </a:br>
            <a:endParaRPr lang="en-US" dirty="0" smtClean="0"/>
          </a:p>
          <a:p>
            <a:pPr marL="228600" marR="0" indent="-228600" algn="l" defTabSz="1219120" rtl="0" eaLnBrk="1" fontAlgn="auto" latinLnBrk="0" hangingPunct="1">
              <a:lnSpc>
                <a:spcPct val="90000"/>
              </a:lnSpc>
              <a:spcBef>
                <a:spcPts val="0"/>
              </a:spcBef>
              <a:spcAft>
                <a:spcPts val="444"/>
              </a:spcAft>
              <a:buClrTx/>
              <a:buSzTx/>
              <a:buFontTx/>
              <a:buAutoNum type="arabicPeriod"/>
              <a:tabLst/>
              <a:defRPr/>
            </a:pPr>
            <a:r>
              <a:rPr lang="en-US" dirty="0" smtClean="0"/>
              <a:t>Verify that the cookbook is not currently uploaded.</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8593293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Run "berks install" to install all the cookbook dependencies.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21015294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Run "berks upload" to upload the cookbook and all its dependencies to the Chef Server.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0300060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Lastly, run "knife cookbook list" to validate that the workstation cookbook is now uploaded to the Chef Server.</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6466419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a:t>
            </a:r>
            <a:r>
              <a:rPr lang="en-US" dirty="0" smtClean="0"/>
              <a:t>have one remaining objective and that is to add an instance as a node within your organization. </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6414073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you know by now, a node is</a:t>
            </a:r>
            <a:r>
              <a:rPr lang="en-US" baseline="0" dirty="0" smtClean="0"/>
              <a:t> a server that Chef is managing. A node could be a web server, and application server, a database server, a proxy server, and so on.</a:t>
            </a:r>
            <a:endParaRPr lang="en-US" dirty="0" smtClean="0"/>
          </a:p>
          <a:p>
            <a:endParaRPr lang="en-US" dirty="0" smtClean="0"/>
          </a:p>
          <a:p>
            <a:r>
              <a:rPr lang="en-US" dirty="0" smtClean="0"/>
              <a:t>A </a:t>
            </a:r>
            <a:r>
              <a:rPr lang="en-US" dirty="0" smtClean="0"/>
              <a:t>node can only join one organization. To be a node means that it has chef </a:t>
            </a:r>
            <a:r>
              <a:rPr lang="en-US" dirty="0" smtClean="0"/>
              <a:t>installed,</a:t>
            </a:r>
            <a:r>
              <a:rPr lang="en-US" baseline="0" dirty="0" smtClean="0"/>
              <a:t> </a:t>
            </a:r>
            <a:r>
              <a:rPr lang="en-US" dirty="0" smtClean="0"/>
              <a:t>has </a:t>
            </a:r>
            <a:r>
              <a:rPr lang="en-US" dirty="0" smtClean="0"/>
              <a:t>configuration files in place, and when you run the chef-client application with no parameters it will successfully contact the Chef Server and ask it for the run list that it should apply and the cookbooks required to execute that run list.</a:t>
            </a:r>
          </a:p>
          <a:p>
            <a:endParaRPr lang="en-US" dirty="0" smtClean="0"/>
          </a:p>
          <a:p>
            <a:r>
              <a:rPr lang="en-US" dirty="0" smtClean="0"/>
              <a:t>When a node is part of the organization you manage that information on the Chef Server as well. </a:t>
            </a:r>
            <a:r>
              <a:rPr lang="en-US" dirty="0" smtClean="0"/>
              <a:t>A Chef Server can manage multiple organizations. Managing </a:t>
            </a:r>
            <a:r>
              <a:rPr lang="en-US" dirty="0" smtClean="0"/>
              <a:t>that information </a:t>
            </a:r>
            <a:r>
              <a:rPr lang="en-US" dirty="0" smtClean="0"/>
              <a:t>in a Chef Server allows </a:t>
            </a:r>
            <a:r>
              <a:rPr lang="en-US" dirty="0" smtClean="0"/>
              <a:t>us to use for inventory, querying and searching.</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9059602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Let's</a:t>
            </a:r>
            <a:r>
              <a:rPr lang="en-US" baseline="0" dirty="0" smtClean="0"/>
              <a:t> a</a:t>
            </a:r>
            <a:r>
              <a:rPr lang="en-US" dirty="0" smtClean="0"/>
              <a:t>dd your old workstation as a managed node. So</a:t>
            </a:r>
            <a:r>
              <a:rPr lang="en-US" baseline="0" dirty="0" smtClean="0"/>
              <a:t> f</a:t>
            </a:r>
            <a:r>
              <a:rPr lang="en-US" dirty="0" smtClean="0"/>
              <a:t>rom </a:t>
            </a:r>
            <a:r>
              <a:rPr lang="en-US" dirty="0" smtClean="0"/>
              <a:t>within your chef </a:t>
            </a:r>
            <a:r>
              <a:rPr lang="en-US" dirty="0" smtClean="0"/>
              <a:t>repository, you need to bootstrap </a:t>
            </a:r>
            <a:r>
              <a:rPr lang="en-US" dirty="0" smtClean="0"/>
              <a:t>an instance to add it as a node within your organization.</a:t>
            </a:r>
          </a:p>
        </p:txBody>
      </p:sp>
      <p:sp>
        <p:nvSpPr>
          <p:cNvPr id="4" name="Slide Number Placeholder 3"/>
          <p:cNvSpPr>
            <a:spLocks noGrp="1"/>
          </p:cNvSpPr>
          <p:nvPr>
            <p:ph type="sldNum" sz="quarter" idx="10"/>
          </p:nvPr>
        </p:nvSpPr>
        <p:spPr/>
        <p:txBody>
          <a:bodyPr/>
          <a:lstStyle/>
          <a:p>
            <a:fld id="{8B263312-38AA-4E1E-B2B5-0F8F122B24FE}" type="slidenum">
              <a:rPr lang="en-US" smtClean="0"/>
              <a:pPr/>
              <a:t>47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7796259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Verify </a:t>
            </a:r>
            <a:r>
              <a:rPr lang="en-US" dirty="0" smtClean="0"/>
              <a:t>that you have no existing nodes within your organization. </a:t>
            </a:r>
            <a:r>
              <a:rPr lang="en-US" dirty="0" smtClean="0"/>
              <a:t>You </a:t>
            </a:r>
            <a:r>
              <a:rPr lang="en-US" dirty="0" smtClean="0"/>
              <a:t>can use the </a:t>
            </a:r>
            <a:r>
              <a:rPr lang="en-US" dirty="0" smtClean="0"/>
              <a:t>'knife </a:t>
            </a:r>
            <a:r>
              <a:rPr lang="en-US" dirty="0" smtClean="0"/>
              <a:t>node </a:t>
            </a:r>
            <a:r>
              <a:rPr lang="en-US" dirty="0" smtClean="0"/>
              <a:t>–help' </a:t>
            </a:r>
            <a:r>
              <a:rPr lang="en-US" dirty="0" smtClean="0"/>
              <a:t>command to see that you can ask for the list of all nodes within your organization with the list command.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82728311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Run </a:t>
            </a:r>
            <a:r>
              <a:rPr lang="en-US" dirty="0" smtClean="0"/>
              <a:t>"knife node list" </a:t>
            </a:r>
            <a:r>
              <a:rPr lang="en-US" dirty="0" smtClean="0"/>
              <a:t>to see </a:t>
            </a:r>
            <a:r>
              <a:rPr lang="en-US" dirty="0" smtClean="0"/>
              <a:t>that you have no nodes currently registered with your Chef Server.</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662763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cost of installing the Chef tools, transferring the apache cookbook, and applying the run list is not terribly expensive.</a:t>
            </a:r>
          </a:p>
          <a:p>
            <a:endParaRPr lang="en-US" dirty="0" smtClean="0"/>
          </a:p>
          <a:p>
            <a:r>
              <a:rPr lang="en-US" dirty="0" smtClean="0"/>
              <a:t>Chef provides </a:t>
            </a:r>
            <a:r>
              <a:rPr lang="en-US" dirty="0" smtClean="0"/>
              <a:t>a one-line curl install for the Chef Development Kit (ChefDK).</a:t>
            </a:r>
          </a:p>
          <a:p>
            <a:endParaRPr lang="en-US" dirty="0" smtClean="0"/>
          </a:p>
          <a:p>
            <a:r>
              <a:rPr lang="en-US" dirty="0" smtClean="0"/>
              <a:t>You could use </a:t>
            </a:r>
            <a:r>
              <a:rPr lang="en-US" dirty="0" err="1" smtClean="0"/>
              <a:t>git</a:t>
            </a:r>
            <a:r>
              <a:rPr lang="en-US" dirty="0" smtClean="0"/>
              <a:t> to clone the repository from a common </a:t>
            </a:r>
            <a:r>
              <a:rPr lang="en-US" dirty="0" err="1" smtClean="0"/>
              <a:t>git</a:t>
            </a:r>
            <a:r>
              <a:rPr lang="en-US" dirty="0" smtClean="0"/>
              <a:t> repository--archiving the cookbook and then using SCP to copy over the contents--perhaps mounting a file share.</a:t>
            </a:r>
          </a:p>
          <a:p>
            <a:endParaRPr lang="en-US" dirty="0" smtClean="0"/>
          </a:p>
          <a:p>
            <a:r>
              <a:rPr lang="en-US" dirty="0" smtClean="0"/>
              <a:t>Then</a:t>
            </a:r>
            <a:r>
              <a:rPr lang="en-US" baseline="0" dirty="0" smtClean="0"/>
              <a:t> a</a:t>
            </a:r>
            <a:r>
              <a:rPr lang="en-US" dirty="0" smtClean="0"/>
              <a:t>pplying the run list requires the execution of a command on that system.</a:t>
            </a:r>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8996819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Knife provides a bootstrap subcommand that takes a number of options.</a:t>
            </a:r>
          </a:p>
          <a:p>
            <a:endParaRPr lang="en-US" dirty="0" smtClean="0"/>
          </a:p>
          <a:p>
            <a:r>
              <a:rPr lang="en-US" dirty="0" smtClean="0"/>
              <a:t>When you bootstrap an instance it is performing the following:</a:t>
            </a:r>
          </a:p>
          <a:p>
            <a:endParaRPr lang="en-US" dirty="0" smtClean="0"/>
          </a:p>
          <a:p>
            <a:r>
              <a:rPr lang="en-US" dirty="0" smtClean="0"/>
              <a:t>* Installing chef tools if they are not already installed</a:t>
            </a:r>
          </a:p>
          <a:p>
            <a:r>
              <a:rPr lang="en-US" dirty="0" smtClean="0"/>
              <a:t>* Configuring Chef to communicate with the Chef Server</a:t>
            </a:r>
          </a:p>
          <a:p>
            <a:r>
              <a:rPr lang="en-US" dirty="0" smtClean="0"/>
              <a:t>* Running chef-client to apply a default run list</a:t>
            </a:r>
          </a:p>
          <a:p>
            <a:endParaRPr lang="en-US" dirty="0" smtClean="0"/>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93606661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communicate with the remote instance you need to provide it the credentials to connect to the system. </a:t>
            </a:r>
            <a:r>
              <a:rPr lang="en-US" dirty="0" smtClean="0"/>
              <a:t>Use </a:t>
            </a:r>
            <a:r>
              <a:rPr lang="en-US" dirty="0" smtClean="0"/>
              <a:t>the user name with the </a:t>
            </a:r>
            <a:r>
              <a:rPr lang="en-US" dirty="0" smtClean="0"/>
              <a:t>'-x' </a:t>
            </a:r>
            <a:r>
              <a:rPr lang="en-US" dirty="0" smtClean="0"/>
              <a:t>flag and the password </a:t>
            </a:r>
            <a:r>
              <a:rPr lang="en-US" dirty="0" smtClean="0"/>
              <a:t>'-P' </a:t>
            </a:r>
            <a:r>
              <a:rPr lang="en-US" dirty="0" smtClean="0"/>
              <a:t>flag. </a:t>
            </a:r>
            <a:endParaRPr lang="en-US" dirty="0" smtClean="0"/>
          </a:p>
          <a:p>
            <a:endParaRPr lang="en-US" dirty="0" smtClean="0"/>
          </a:p>
          <a:p>
            <a:r>
              <a:rPr lang="en-US" dirty="0" smtClean="0"/>
              <a:t>Include </a:t>
            </a:r>
            <a:r>
              <a:rPr lang="en-US" dirty="0" smtClean="0"/>
              <a:t>the </a:t>
            </a:r>
            <a:r>
              <a:rPr lang="en-US" dirty="0" smtClean="0"/>
              <a:t>'--sudo' </a:t>
            </a:r>
            <a:r>
              <a:rPr lang="en-US" dirty="0" smtClean="0"/>
              <a:t>flag because you are installing software and writing configuration to directories traditionally owned by the root user. </a:t>
            </a:r>
          </a:p>
          <a:p>
            <a:endParaRPr lang="en-US" dirty="0" smtClean="0"/>
          </a:p>
          <a:p>
            <a:r>
              <a:rPr lang="en-US" dirty="0" smtClean="0"/>
              <a:t>Name </a:t>
            </a:r>
            <a:r>
              <a:rPr lang="en-US" dirty="0" smtClean="0"/>
              <a:t>the node with the </a:t>
            </a:r>
            <a:r>
              <a:rPr lang="en-US" dirty="0" smtClean="0"/>
              <a:t>'-N' </a:t>
            </a:r>
            <a:r>
              <a:rPr lang="en-US" dirty="0" smtClean="0"/>
              <a:t>flag. This is optional but makes it easier for </a:t>
            </a:r>
            <a:r>
              <a:rPr lang="en-US" dirty="0" smtClean="0"/>
              <a:t>us to </a:t>
            </a:r>
            <a:r>
              <a:rPr lang="en-US" dirty="0" smtClean="0"/>
              <a:t>communicate. When </a:t>
            </a:r>
            <a:r>
              <a:rPr lang="en-US" dirty="0" smtClean="0"/>
              <a:t>we </a:t>
            </a:r>
            <a:r>
              <a:rPr lang="en-US" dirty="0" smtClean="0"/>
              <a:t>ask you to look at the details of node 1 or login to node </a:t>
            </a:r>
            <a:r>
              <a:rPr lang="en-US" dirty="0" smtClean="0"/>
              <a:t>1, </a:t>
            </a:r>
            <a:r>
              <a:rPr lang="en-US" dirty="0" smtClean="0"/>
              <a:t>it will be easier to remember than the fully-qualified domain name.</a:t>
            </a:r>
          </a:p>
          <a:p>
            <a:endParaRPr lang="en-US" dirty="0" smtClean="0"/>
          </a:p>
          <a:p>
            <a:r>
              <a:rPr lang="en-US" dirty="0" smtClean="0"/>
              <a:t>When executing the </a:t>
            </a:r>
            <a:r>
              <a:rPr lang="en-US" dirty="0" smtClean="0"/>
              <a:t>command, </a:t>
            </a:r>
            <a:r>
              <a:rPr lang="en-US" dirty="0" smtClean="0"/>
              <a:t>the output will tell us what it installed and </a:t>
            </a:r>
            <a:r>
              <a:rPr lang="en-US" dirty="0" smtClean="0"/>
              <a:t>ran</a:t>
            </a:r>
            <a:r>
              <a:rPr lang="en-US" dirty="0" smtClean="0"/>
              <a:t>.</a:t>
            </a:r>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6010910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bootstrapping is done, you </a:t>
            </a:r>
            <a:r>
              <a:rPr lang="en-US" dirty="0" smtClean="0"/>
              <a:t>can see that your organization knows about the new node by again running the command "knife node list". </a:t>
            </a:r>
            <a:r>
              <a:rPr lang="en-US" dirty="0" smtClean="0"/>
              <a:t>You now see that </a:t>
            </a:r>
            <a:r>
              <a:rPr lang="en-US" dirty="0" smtClean="0"/>
              <a:t>you have a new node, node1, uploaded to the Chef Server. </a:t>
            </a:r>
          </a:p>
        </p:txBody>
      </p:sp>
      <p:sp>
        <p:nvSpPr>
          <p:cNvPr id="4" name="Slide Number Placeholder 3"/>
          <p:cNvSpPr>
            <a:spLocks noGrp="1"/>
          </p:cNvSpPr>
          <p:nvPr>
            <p:ph type="sldNum" sz="quarter" idx="10"/>
          </p:nvPr>
        </p:nvSpPr>
        <p:spPr/>
        <p:txBody>
          <a:bodyPr/>
          <a:lstStyle/>
          <a:p>
            <a:fld id="{8B263312-38AA-4E1E-B2B5-0F8F122B24FE}" type="slidenum">
              <a:rPr lang="en-US" smtClean="0"/>
              <a:pPr/>
              <a:t>52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014764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a:t>
            </a:r>
            <a:r>
              <a:rPr lang="en-US" dirty="0" smtClean="0"/>
              <a:t>can </a:t>
            </a:r>
            <a:r>
              <a:rPr lang="en-US" dirty="0" smtClean="0"/>
              <a:t>see more </a:t>
            </a:r>
            <a:r>
              <a:rPr lang="en-US" dirty="0" smtClean="0"/>
              <a:t>information about a particular node with the command </a:t>
            </a:r>
            <a:r>
              <a:rPr lang="en-US" dirty="0" smtClean="0"/>
              <a:t>'knife </a:t>
            </a:r>
            <a:r>
              <a:rPr lang="en-US" dirty="0" smtClean="0"/>
              <a:t>node show </a:t>
            </a:r>
            <a:r>
              <a:rPr lang="en-US" dirty="0" smtClean="0"/>
              <a:t>node1'. </a:t>
            </a:r>
            <a:r>
              <a:rPr lang="en-US" dirty="0" smtClean="0"/>
              <a:t>This will display a summary of the node information that the Chef Server stores.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4186214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node1</a:t>
            </a:r>
            <a:r>
              <a:rPr lang="en-US" baseline="0" dirty="0" smtClean="0"/>
              <a:t> does not </a:t>
            </a:r>
            <a:r>
              <a:rPr lang="en-US" baseline="0" dirty="0" smtClean="0"/>
              <a:t>have </a:t>
            </a:r>
            <a:r>
              <a:rPr lang="en-US" baseline="0" dirty="0" smtClean="0"/>
              <a:t>a list of recipes that it applies </a:t>
            </a:r>
            <a:r>
              <a:rPr lang="en-US" baseline="0" dirty="0" smtClean="0"/>
              <a:t>to the </a:t>
            </a:r>
            <a:r>
              <a:rPr lang="en-US" baseline="0" dirty="0" smtClean="0"/>
              <a:t>system by default. </a:t>
            </a:r>
            <a:r>
              <a:rPr lang="en-US" baseline="0" dirty="0" smtClean="0"/>
              <a:t>You </a:t>
            </a:r>
            <a:r>
              <a:rPr lang="en-US" baseline="0" dirty="0" smtClean="0"/>
              <a:t>can </a:t>
            </a:r>
            <a:r>
              <a:rPr lang="en-US" baseline="0" dirty="0" smtClean="0"/>
              <a:t>make Chef Server tell </a:t>
            </a:r>
            <a:r>
              <a:rPr lang="en-US" baseline="0" dirty="0" smtClean="0"/>
              <a:t>node1 </a:t>
            </a:r>
            <a:r>
              <a:rPr lang="en-US" baseline="0" dirty="0" smtClean="0"/>
              <a:t>to apply a specific run-list the </a:t>
            </a:r>
            <a:r>
              <a:rPr lang="en-US" baseline="0" dirty="0" smtClean="0"/>
              <a:t>next time </a:t>
            </a:r>
            <a:r>
              <a:rPr lang="en-US" baseline="0" dirty="0" smtClean="0"/>
              <a:t>node 1 </a:t>
            </a:r>
            <a:r>
              <a:rPr lang="en-US" baseline="0" dirty="0" smtClean="0"/>
              <a:t>runs </a:t>
            </a:r>
            <a:r>
              <a:rPr lang="en-US" baseline="0" dirty="0" smtClean="0"/>
              <a:t>'chef-client'.</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baseline="0" dirty="0" smtClean="0"/>
          </a:p>
          <a:p>
            <a:r>
              <a:rPr lang="en-US" baseline="0" dirty="0" smtClean="0"/>
              <a:t>You </a:t>
            </a:r>
            <a:r>
              <a:rPr lang="en-US" baseline="0" dirty="0" smtClean="0"/>
              <a:t>can do that through the 'knife node run_list add' command. </a:t>
            </a:r>
            <a:r>
              <a:rPr lang="en-US" baseline="0" dirty="0" smtClean="0"/>
              <a:t>In this example, you </a:t>
            </a:r>
            <a:r>
              <a:rPr lang="en-US" baseline="0" dirty="0" smtClean="0"/>
              <a:t>are adding to node1's run-list the apache cookbook's default recipe.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04272081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all of the objectives complete you are finished with this section. What question can you answer for you?</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93036239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08718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the overall time required to setup a new instance is not a massive time investment. This manual process will definitely take its toll when requirements demand you manage more than a few additional nodes.</a:t>
            </a:r>
          </a:p>
          <a:p>
            <a:endParaRPr lang="en-US" dirty="0" smtClean="0"/>
          </a:p>
          <a:p>
            <a:r>
              <a:rPr lang="en-US" dirty="0" smtClean="0"/>
              <a:t>Some may think 10 minutes is not so bad. But what if there were 10 new nodes?</a:t>
            </a:r>
            <a:r>
              <a:rPr lang="en-US" baseline="0" dirty="0" smtClean="0"/>
              <a:t> 20 new nodes?</a:t>
            </a:r>
          </a:p>
          <a:p>
            <a:endParaRPr lang="en-US" baseline="0" dirty="0" smtClean="0"/>
          </a:p>
          <a:p>
            <a:r>
              <a:rPr lang="en-US" dirty="0" smtClean="0"/>
              <a:t>As the popularity of your site grows, one server will not be able to keep with all of the </a:t>
            </a:r>
            <a:r>
              <a:rPr lang="en-US" dirty="0" smtClean="0"/>
              <a:t>web requests</a:t>
            </a:r>
            <a:r>
              <a:rPr lang="en-US" dirty="0" smtClean="0"/>
              <a:t>. You will need to provision additional machines as demand increases.</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894766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1219120" rtl="0" eaLnBrk="1" fontAlgn="auto" latinLnBrk="0" hangingPunct="1">
              <a:lnSpc>
                <a:spcPct val="90000"/>
              </a:lnSpc>
              <a:spcBef>
                <a:spcPts val="0"/>
              </a:spcBef>
              <a:spcAft>
                <a:spcPts val="444"/>
              </a:spcAft>
              <a:buClrTx/>
              <a:buSzTx/>
              <a:buFontTx/>
              <a:buNone/>
              <a:tabLst/>
              <a:defRPr/>
            </a:pPr>
            <a:r>
              <a:rPr lang="en-US" dirty="0" smtClean="0"/>
              <a:t>Let's change topics for a moment to </a:t>
            </a:r>
            <a:r>
              <a:rPr lang="en-US" b="1" dirty="0" smtClean="0"/>
              <a:t>managing user web traffic</a:t>
            </a:r>
            <a:r>
              <a:rPr lang="en-US" dirty="0" smtClean="0"/>
              <a:t>.</a:t>
            </a:r>
          </a:p>
          <a:p>
            <a:endParaRPr lang="en-US" dirty="0" smtClean="0"/>
          </a:p>
          <a:p>
            <a:endParaRPr lang="en-US" dirty="0" smtClean="0"/>
          </a:p>
          <a:p>
            <a:r>
              <a:rPr lang="en-US" dirty="0" smtClean="0"/>
              <a:t>In</a:t>
            </a:r>
            <a:r>
              <a:rPr lang="en-US" baseline="0" dirty="0" smtClean="0"/>
              <a:t> addition to the complexities of configuring and managing multi-server infrastructure, such as web servers, you also need to </a:t>
            </a:r>
            <a:r>
              <a:rPr lang="en-US" dirty="0" smtClean="0"/>
              <a:t>develop a way to route incoming traffic to each of those web servers and other nodes.</a:t>
            </a:r>
          </a:p>
          <a:p>
            <a:endParaRPr lang="en-US" dirty="0" smtClean="0"/>
          </a:p>
          <a:p>
            <a:r>
              <a:rPr lang="en-US" dirty="0" smtClean="0"/>
              <a:t>There are many ways that you can route the traffic from one node to a group of similar nodes. This can be done with services by some of the major cloud providers or it can be done with another instance running as a proxy server.</a:t>
            </a:r>
          </a:p>
          <a:p>
            <a:endParaRPr lang="en-US" dirty="0" smtClean="0"/>
          </a:p>
          <a:p>
            <a:r>
              <a:rPr lang="en-US" dirty="0" smtClean="0"/>
              <a:t>A proxy server allows us to receive incoming requests and forward those requests to other nodes. A proxy server allows us to receive incoming requests and forward those requests to other nodes.</a:t>
            </a:r>
          </a:p>
          <a:p>
            <a:endParaRPr lang="en-US" dirty="0" smtClean="0"/>
          </a:p>
          <a:p>
            <a:r>
              <a:rPr lang="en-US" dirty="0" smtClean="0"/>
              <a:t>Instructor Note: The preceding three slides covered the complexity</a:t>
            </a:r>
            <a:r>
              <a:rPr lang="en-US" baseline="0" dirty="0" smtClean="0"/>
              <a:t> of configuring and managing multi-server infrastructure. This slide </a:t>
            </a:r>
            <a:r>
              <a:rPr lang="en-US" baseline="0" dirty="0" smtClean="0"/>
              <a:t>and page is </a:t>
            </a:r>
            <a:r>
              <a:rPr lang="en-US" baseline="0" dirty="0" smtClean="0"/>
              <a:t>now talking about managing </a:t>
            </a:r>
            <a:r>
              <a:rPr lang="en-US" b="0" baseline="0" dirty="0" smtClean="0"/>
              <a:t>user</a:t>
            </a:r>
            <a:r>
              <a:rPr lang="en-US" b="1" baseline="0" dirty="0" smtClean="0"/>
              <a:t> web traffic</a:t>
            </a:r>
            <a:r>
              <a:rPr lang="en-US" baseline="0" dirty="0" smtClean="0"/>
              <a:t>, via a proxy server. </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6731070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Today you are going to set up a proxy server that will direct web requests to similar configured nodes. Those nodes will be running your default web page</a:t>
            </a:r>
            <a:r>
              <a:rPr lang="en-US" baseline="0" dirty="0" smtClean="0"/>
              <a:t> </a:t>
            </a:r>
            <a:r>
              <a:rPr lang="en-US" dirty="0" smtClean="0"/>
              <a:t>that you deploy with the apache cookbook's default recipe.</a:t>
            </a:r>
          </a:p>
          <a:p>
            <a:endParaRPr lang="en-US" dirty="0" smtClean="0"/>
          </a:p>
          <a:p>
            <a:r>
              <a:rPr lang="en-US" dirty="0" smtClean="0"/>
              <a:t>You have one system already configured as a web server. You will need to set up another web server. </a:t>
            </a:r>
          </a:p>
          <a:p>
            <a:endParaRPr lang="en-US" dirty="0" smtClean="0"/>
          </a:p>
          <a:p>
            <a:r>
              <a:rPr lang="en-US" dirty="0" smtClean="0"/>
              <a:t>You will also need to set up a node to act as the proxy to both of these web servers.</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1320463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Instructor Note: The left side is setting up a new web server that is like the one they created yesterday.</a:t>
            </a:r>
          </a:p>
          <a:p>
            <a:endParaRPr lang="en-US" dirty="0" smtClean="0"/>
          </a:p>
          <a:p>
            <a:r>
              <a:rPr lang="en-US" dirty="0" smtClean="0"/>
              <a:t>Whether you tackle installing, configuring, or running a proxy server or recreate a second instance running the apache cookbook's default recipe, you will need to solve the problem of how you can manage multiple systems. Each system would need to have Chef installed, the cookbooks copied onto </a:t>
            </a:r>
            <a:r>
              <a:rPr lang="en-US" dirty="0" smtClean="0"/>
              <a:t>each system</a:t>
            </a:r>
            <a:r>
              <a:rPr lang="en-US" dirty="0" smtClean="0"/>
              <a:t>, and a run list of the recipes to apply to </a:t>
            </a:r>
            <a:r>
              <a:rPr lang="en-US" dirty="0" smtClean="0"/>
              <a:t>each system</a:t>
            </a:r>
            <a:r>
              <a:rPr lang="en-US" dirty="0" smtClean="0"/>
              <a:t>.</a:t>
            </a:r>
          </a:p>
          <a:p>
            <a:endParaRPr lang="en-US" dirty="0" smtClean="0"/>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946366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3.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4.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5.xml"/></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6.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slideMaster" Target="../slideMasters/slideMaster1.xml"/><Relationship Id="rId1" Type="http://schemas.openxmlformats.org/officeDocument/2006/relationships/themeOverride" Target="../theme/themeOverride7.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cxnSp>
        <p:nvCxnSpPr>
          <p:cNvPr id="7" name="Straight Connector 6"/>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sp>
        <p:nvSpPr>
          <p:cNvPr id="18"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9"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Holder 6"/>
          <p:cNvSpPr txBox="1">
            <a:spLocks/>
          </p:cNvSpPr>
          <p:nvPr userDrawn="1"/>
        </p:nvSpPr>
        <p:spPr>
          <a:xfrm>
            <a:off x="10651999" y="11582401"/>
            <a:ext cx="321733" cy="656591"/>
          </a:xfrm>
          <a:prstGeom prst="rect">
            <a:avLst/>
          </a:prstGeom>
        </p:spPr>
        <p:txBody>
          <a:bodyPr vert="horz" lIns="0" tIns="0" rIns="0" bIns="0" rtlCol="0" anchor="ctr"/>
          <a:lstStyle>
            <a:defPPr>
              <a:defRPr lang="en-US"/>
            </a:defPPr>
            <a:lvl1pPr marL="0" algn="r" defTabSz="914363" rtl="0" eaLnBrk="1" latinLnBrk="0" hangingPunct="1">
              <a:defRPr sz="1600" b="0" i="0" kern="1200">
                <a:solidFill>
                  <a:schemeClr val="tx1"/>
                </a:solidFill>
                <a:latin typeface="Gill Sans MT"/>
                <a:ea typeface="+mn-ea"/>
                <a:cs typeface="Gill Sans MT"/>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33866"/>
            <a:fld id="{81D60167-4931-47E6-BA6A-407CBD079E47}" type="slidenum">
              <a:rPr lang="en-US" sz="2133" smtClean="0"/>
              <a:pPr marL="33866"/>
              <a:t>‹#›</a:t>
            </a:fld>
            <a:endParaRPr lang="en-US" sz="2133" dirty="0"/>
          </a:p>
        </p:txBody>
      </p:sp>
      <p:sp>
        <p:nvSpPr>
          <p:cNvPr id="12" name="object 41"/>
          <p:cNvSpPr txBox="1">
            <a:spLocks/>
          </p:cNvSpPr>
          <p:nvPr userDrawn="1"/>
        </p:nvSpPr>
        <p:spPr>
          <a:xfrm>
            <a:off x="10430933" y="11582401"/>
            <a:ext cx="711200" cy="328231"/>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2133" dirty="0" smtClean="0"/>
              <a:t>1-</a:t>
            </a:r>
            <a:endParaRPr lang="en-US" sz="2133" dirty="0"/>
          </a:p>
        </p:txBody>
      </p:sp>
      <p:sp>
        <p:nvSpPr>
          <p:cNvPr id="15" name="object 41"/>
          <p:cNvSpPr txBox="1">
            <a:spLocks/>
          </p:cNvSpPr>
          <p:nvPr userDrawn="1"/>
        </p:nvSpPr>
        <p:spPr>
          <a:xfrm>
            <a:off x="778244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
        <p:nvSpPr>
          <p:cNvPr id="17" name="Text Placeholder 4"/>
          <p:cNvSpPr>
            <a:spLocks noGrp="1"/>
          </p:cNvSpPr>
          <p:nvPr>
            <p:ph type="body" sz="quarter" idx="12"/>
          </p:nvPr>
        </p:nvSpPr>
        <p:spPr>
          <a:xfrm>
            <a:off x="677333" y="1856198"/>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7010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de - Content Right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4" y="1348277"/>
            <a:ext cx="7310937"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7"/>
            <a:ext cx="7285940"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3"/>
            <a:ext cx="7285940"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904579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60817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3" name="Straight Connector 2"/>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4"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pic>
        <p:nvPicPr>
          <p:cNvPr id="5" name="Picture 4" descr="C:\Users\sdelfante\Desktop\pic-chef-logo.png"/>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619421" y="1807222"/>
            <a:ext cx="5048579" cy="4962405"/>
          </a:xfrm>
          <a:prstGeom prst="rect">
            <a:avLst/>
          </a:prstGeom>
          <a:noFill/>
          <a:ln>
            <a:noFill/>
          </a:ln>
        </p:spPr>
      </p:pic>
    </p:spTree>
    <p:extLst>
      <p:ext uri="{BB962C8B-B14F-4D97-AF65-F5344CB8AC3E}">
        <p14:creationId xmlns:p14="http://schemas.microsoft.com/office/powerpoint/2010/main" val="73468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6"/>
            <a:ext cx="10972800" cy="1337551"/>
          </a:xfrm>
        </p:spPr>
        <p:txBody>
          <a:bodyPr wrap="square" lIns="91440" tIns="91440" rIns="91440" bIns="91440" anchor="ctr" anchorCtr="0">
            <a:noAutofit/>
          </a:bodyPr>
          <a:lstStyle>
            <a:lvl1pPr>
              <a:lnSpc>
                <a:spcPct val="90000"/>
              </a:lnSpc>
              <a:defRPr sz="4800" b="1" spc="0" baseline="0">
                <a:solidFill>
                  <a:schemeClr val="accent1"/>
                </a:solidFill>
              </a:defRPr>
            </a:lvl1pPr>
          </a:lstStyle>
          <a:p>
            <a:r>
              <a:rPr lang="en-US" smtClean="0"/>
              <a:t>Click to edit Master title style</a:t>
            </a:r>
            <a:endParaRPr lang="en-US" dirty="0"/>
          </a:p>
        </p:txBody>
      </p:sp>
      <p:sp>
        <p:nvSpPr>
          <p:cNvPr id="5" name="Subtitle 2"/>
          <p:cNvSpPr>
            <a:spLocks noGrp="1"/>
          </p:cNvSpPr>
          <p:nvPr>
            <p:ph type="subTitle" idx="1"/>
          </p:nvPr>
        </p:nvSpPr>
        <p:spPr bwMode="white">
          <a:xfrm>
            <a:off x="3013752" y="3451138"/>
            <a:ext cx="10972800" cy="554062"/>
          </a:xfrm>
        </p:spPr>
        <p:txBody>
          <a:bodyPr wrap="square" lIns="91440" tIns="91440" rIns="91440" bIns="91440">
            <a:spAutoFit/>
          </a:bodyPr>
          <a:lstStyle>
            <a:lvl1pPr marL="0" indent="0" algn="l">
              <a:lnSpc>
                <a:spcPct val="90000"/>
              </a:lnSpc>
              <a:spcBef>
                <a:spcPts val="0"/>
              </a:spcBef>
              <a:buNone/>
              <a:defRPr sz="2667"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smtClean="0"/>
              <a:t>Click to edit Master subtitle style</a:t>
            </a:r>
            <a:endParaRPr lang="en-US" dirty="0"/>
          </a:p>
        </p:txBody>
      </p:sp>
      <p:sp>
        <p:nvSpPr>
          <p:cNvPr id="9" name="Text Placeholder 7"/>
          <p:cNvSpPr>
            <a:spLocks noGrp="1"/>
          </p:cNvSpPr>
          <p:nvPr>
            <p:ph type="body" sz="quarter" idx="10"/>
          </p:nvPr>
        </p:nvSpPr>
        <p:spPr bwMode="white">
          <a:xfrm>
            <a:off x="3013752" y="4187115"/>
            <a:ext cx="10972800" cy="512897"/>
          </a:xfrm>
        </p:spPr>
        <p:txBody>
          <a:bodyPr wrap="square" lIns="91440" tIns="91440" rIns="91440" bIns="91440">
            <a:spAutoFit/>
          </a:bodyPr>
          <a:lstStyle>
            <a:lvl1pPr marL="0" indent="0">
              <a:buNone/>
              <a:defRPr sz="2133" b="0" baseline="0">
                <a:solidFill>
                  <a:schemeClr val="accent3">
                    <a:lumMod val="50000"/>
                  </a:schemeClr>
                </a:solidFill>
              </a:defRPr>
            </a:lvl1pPr>
            <a:lvl2pPr marL="309026" indent="0">
              <a:buNone/>
              <a:defRPr sz="2133" b="1"/>
            </a:lvl2pPr>
            <a:lvl3pPr marL="609585" indent="0">
              <a:buNone/>
              <a:defRPr sz="2133" b="1"/>
            </a:lvl3pPr>
            <a:lvl4pPr marL="840296" indent="0">
              <a:buNone/>
              <a:defRPr sz="2133" b="1"/>
            </a:lvl4pPr>
            <a:lvl5pPr marL="1068889" indent="0">
              <a:buNone/>
              <a:defRPr sz="2133" b="1"/>
            </a:lvl5pPr>
          </a:lstStyle>
          <a:p>
            <a:pPr lvl="0"/>
            <a:r>
              <a:rPr lang="en-US" smtClean="0"/>
              <a:t>Click to edit Master text styles</a:t>
            </a:r>
          </a:p>
        </p:txBody>
      </p:sp>
      <p:sp>
        <p:nvSpPr>
          <p:cNvPr id="2" name="Footer Placeholder 1"/>
          <p:cNvSpPr>
            <a:spLocks noGrp="1"/>
          </p:cNvSpPr>
          <p:nvPr>
            <p:ph type="ftr" sz="quarter" idx="11"/>
          </p:nvPr>
        </p:nvSpPr>
        <p:spPr/>
        <p:txBody>
          <a:bodyPr/>
          <a:lstStyle/>
          <a:p>
            <a:r>
              <a:rPr lang="en-US" smtClean="0"/>
              <a:t>©2015 Chef Software Inc.</a:t>
            </a:r>
            <a:endParaRPr lang="en-US" dirty="0"/>
          </a:p>
        </p:txBody>
      </p:sp>
      <p:sp>
        <p:nvSpPr>
          <p:cNvPr id="3" name="Slide Number Placeholder 2"/>
          <p:cNvSpPr>
            <a:spLocks noGrp="1"/>
          </p:cNvSpPr>
          <p:nvPr>
            <p:ph type="sldNum" sz="quarter" idx="12"/>
          </p:nvPr>
        </p:nvSpPr>
        <p:spPr/>
        <p:txBody>
          <a:bodyPr/>
          <a:lstStyle/>
          <a:p>
            <a:fld id="{2D3AC244-EF0F-45B5-99B7-04DF836D954E}" type="slidenum">
              <a:rPr lang="en-US" smtClean="0"/>
              <a:t>‹#›</a:t>
            </a:fld>
            <a:endParaRPr lang="en-US" dirty="0"/>
          </a:p>
        </p:txBody>
      </p:sp>
    </p:spTree>
    <p:extLst>
      <p:ext uri="{BB962C8B-B14F-4D97-AF65-F5344CB8AC3E}">
        <p14:creationId xmlns:p14="http://schemas.microsoft.com/office/powerpoint/2010/main" val="275459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2" name="Picture 1"/>
          <p:cNvPicPr>
            <a:picLocks noChangeAspect="1"/>
          </p:cNvPicPr>
          <p:nvPr userDrawn="1"/>
        </p:nvPicPr>
        <p:blipFill>
          <a:blip r:embed="rId2"/>
          <a:stretch>
            <a:fillRect/>
          </a:stretch>
        </p:blipFill>
        <p:spPr>
          <a:xfrm>
            <a:off x="13832732" y="955744"/>
            <a:ext cx="1904134" cy="1533887"/>
          </a:xfrm>
          <a:prstGeom prst="rect">
            <a:avLst/>
          </a:prstGeom>
        </p:spPr>
      </p:pic>
      <p:sp>
        <p:nvSpPr>
          <p:cNvPr id="15" name="TextBox 14"/>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LOCAL</a:t>
            </a:r>
          </a:p>
        </p:txBody>
      </p:sp>
      <p:cxnSp>
        <p:nvCxnSpPr>
          <p:cNvPr id="17" name="Straight Connector 16"/>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8"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9"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21"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738198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Inconsolata"/>
                <a:cs typeface="Inconsolata"/>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15317678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2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Inconsolata"/>
                <a:cs typeface="Inconsolata"/>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19008624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3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2" name="Picture 1"/>
          <p:cNvPicPr>
            <a:picLocks noChangeAspect="1"/>
          </p:cNvPicPr>
          <p:nvPr userDrawn="1"/>
        </p:nvPicPr>
        <p:blipFill>
          <a:blip r:embed="rId2"/>
          <a:stretch>
            <a:fillRect/>
          </a:stretch>
        </p:blipFill>
        <p:spPr>
          <a:xfrm>
            <a:off x="13754911" y="955744"/>
            <a:ext cx="1981955" cy="1596576"/>
          </a:xfrm>
          <a:prstGeom prst="rect">
            <a:avLst/>
          </a:prstGeom>
        </p:spPr>
      </p:pic>
      <p:cxnSp>
        <p:nvCxnSpPr>
          <p:cNvPr id="14" name="Straight Connector 13"/>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7"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8"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661992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4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Tree>
    <p:extLst>
      <p:ext uri="{BB962C8B-B14F-4D97-AF65-F5344CB8AC3E}">
        <p14:creationId xmlns:p14="http://schemas.microsoft.com/office/powerpoint/2010/main" val="1499723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Command - Loca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8" name="Content Placeholder 3"/>
          <p:cNvSpPr>
            <a:spLocks noGrp="1"/>
          </p:cNvSpPr>
          <p:nvPr>
            <p:ph sz="quarter" idx="10" hasCustomPrompt="1"/>
          </p:nvPr>
        </p:nvSpPr>
        <p:spPr>
          <a:xfrm>
            <a:off x="1121104" y="2315962"/>
            <a:ext cx="14423693" cy="5849089"/>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a:solidFill>
                  <a:srgbClr val="FFFFFF"/>
                </a:solidFill>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LOCAL</a:t>
            </a:r>
          </a:p>
        </p:txBody>
      </p:sp>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Command Run Locally</a:t>
            </a:r>
            <a:endParaRPr lang="en-US" dirty="0"/>
          </a:p>
        </p:txBody>
      </p:sp>
      <p:pic>
        <p:nvPicPr>
          <p:cNvPr id="7" name="Picture 6"/>
          <p:cNvPicPr>
            <a:picLocks noChangeAspect="1"/>
          </p:cNvPicPr>
          <p:nvPr userDrawn="1"/>
        </p:nvPicPr>
        <p:blipFill>
          <a:blip r:embed="rId3"/>
          <a:stretch>
            <a:fillRect/>
          </a:stretch>
        </p:blipFill>
        <p:spPr>
          <a:xfrm>
            <a:off x="245272" y="1433095"/>
            <a:ext cx="704149" cy="537891"/>
          </a:xfrm>
          <a:prstGeom prst="rect">
            <a:avLst/>
          </a:prstGeom>
        </p:spPr>
      </p:pic>
      <p:sp>
        <p:nvSpPr>
          <p:cNvPr id="9" name="Text Placeholder 4"/>
          <p:cNvSpPr>
            <a:spLocks noGrp="1"/>
          </p:cNvSpPr>
          <p:nvPr>
            <p:ph type="body" sz="quarter" idx="11" hasCustomPrompt="1"/>
          </p:nvPr>
        </p:nvSpPr>
        <p:spPr>
          <a:xfrm>
            <a:off x="1121104" y="1337149"/>
            <a:ext cx="14422528" cy="729785"/>
          </a:xfrm>
          <a:solidFill>
            <a:schemeClr val="tx2">
              <a:lumMod val="95000"/>
              <a:lumOff val="5000"/>
            </a:schemeClr>
          </a:solidFill>
        </p:spPr>
        <p:txBody>
          <a:bodyPr lIns="91440" tIns="0" bIns="0" anchor="ctr" anchorCtr="0">
            <a:noAutofit/>
          </a:bodyPr>
          <a:lstStyle>
            <a:lvl1pPr marL="0" indent="0">
              <a:lnSpc>
                <a:spcPct val="100000"/>
              </a:lnSpc>
              <a:buNone/>
              <a:defRPr sz="3733">
                <a:solidFill>
                  <a:schemeClr val="bg1"/>
                </a:solidFill>
                <a:latin typeface="Inconsolata"/>
                <a:cs typeface="Inconsolata"/>
              </a:defRPr>
            </a:lvl1pPr>
          </a:lstStyle>
          <a:p>
            <a:pPr lvl="0"/>
            <a:r>
              <a:rPr lang="en-US" dirty="0" smtClean="0"/>
              <a:t>Enter Command</a:t>
            </a:r>
            <a:endParaRPr lang="en-US" dirty="0"/>
          </a:p>
        </p:txBody>
      </p:sp>
      <p:sp>
        <p:nvSpPr>
          <p:cNvPr id="10" name="Rectangle 9"/>
          <p:cNvSpPr/>
          <p:nvPr userDrawn="1"/>
        </p:nvSpPr>
        <p:spPr bwMode="auto">
          <a:xfrm>
            <a:off x="1120567" y="3237375"/>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cxnSp>
        <p:nvCxnSpPr>
          <p:cNvPr id="11" name="Straight Connector 1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2"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3"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4671892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Motivation</a:t>
            </a:r>
            <a:endParaRPr lang="en-US" dirty="0"/>
          </a:p>
        </p:txBody>
      </p:sp>
      <p:grpSp>
        <p:nvGrpSpPr>
          <p:cNvPr id="8" name="Group 7"/>
          <p:cNvGrpSpPr/>
          <p:nvPr userDrawn="1"/>
        </p:nvGrpSpPr>
        <p:grpSpPr>
          <a:xfrm>
            <a:off x="12707286" y="1181819"/>
            <a:ext cx="2574428" cy="2616299"/>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Isosceles Triangle 12"/>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63670" y="489009"/>
            <a:ext cx="3162292" cy="3118372"/>
          </a:xfrm>
          <a:prstGeom prst="rect">
            <a:avLst/>
          </a:prstGeom>
        </p:spPr>
      </p:pic>
      <p:sp>
        <p:nvSpPr>
          <p:cNvPr id="14"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6"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7"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97428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_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cxnSp>
        <p:nvCxnSpPr>
          <p:cNvPr id="14" name="Straight Connector 13"/>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6"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7" name="object 41"/>
          <p:cNvSpPr txBox="1">
            <a:spLocks/>
          </p:cNvSpPr>
          <p:nvPr userDrawn="1"/>
        </p:nvSpPr>
        <p:spPr>
          <a:xfrm>
            <a:off x="778244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230698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2_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0"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8244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677420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3_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0"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8244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3624789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4_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0"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8244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392909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5_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0"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8244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227950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6_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0"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8244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702893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7_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0"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8244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4021912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8_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0"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8244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497045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9_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0"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8244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6342821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0_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0"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8244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125718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ab  - Objectiv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9" name="TextBox 18"/>
          <p:cNvSpPr txBox="1"/>
          <p:nvPr userDrawn="1"/>
        </p:nvSpPr>
        <p:spPr bwMode="white">
          <a:xfrm>
            <a:off x="2925924" y="5316750"/>
            <a:ext cx="11018907" cy="1631135"/>
          </a:xfrm>
          <a:prstGeom prst="rect">
            <a:avLst/>
          </a:prstGeom>
        </p:spPr>
        <p:txBody>
          <a:bodyPr vert="horz" wrap="square" lIns="121920" tIns="121920" rIns="121920" bIns="121920" rtlCol="0">
            <a:normAutofit/>
          </a:bodyPr>
          <a:lstStyle/>
          <a:p>
            <a:endParaRPr lang="en-US" sz="3200" dirty="0" smtClean="0"/>
          </a:p>
        </p:txBody>
      </p:sp>
      <p:sp>
        <p:nvSpPr>
          <p:cNvPr id="25" name="TextBox 24"/>
          <p:cNvSpPr txBox="1"/>
          <p:nvPr userDrawn="1"/>
        </p:nvSpPr>
        <p:spPr bwMode="white">
          <a:xfrm>
            <a:off x="2228684" y="5129978"/>
            <a:ext cx="11778401" cy="784439"/>
          </a:xfrm>
          <a:prstGeom prst="rect">
            <a:avLst/>
          </a:prstGeom>
        </p:spPr>
        <p:txBody>
          <a:bodyPr vert="horz" wrap="square" lIns="121920" tIns="121920" rIns="121920" bIns="121920" rtlCol="0">
            <a:normAutofit/>
          </a:bodyPr>
          <a:lstStyle/>
          <a:p>
            <a:r>
              <a:rPr lang="en-US" sz="3200" b="1" dirty="0" smtClean="0"/>
              <a:t>Objective:</a:t>
            </a:r>
            <a:endParaRPr lang="en-US" sz="3200" b="1" dirty="0"/>
          </a:p>
        </p:txBody>
      </p:sp>
      <p:sp>
        <p:nvSpPr>
          <p:cNvPr id="9" name="Text Placeholder 8"/>
          <p:cNvSpPr>
            <a:spLocks noGrp="1"/>
          </p:cNvSpPr>
          <p:nvPr>
            <p:ph type="body" sz="quarter" idx="10" hasCustomPrompt="1"/>
          </p:nvPr>
        </p:nvSpPr>
        <p:spPr>
          <a:xfrm>
            <a:off x="3012273" y="5989430"/>
            <a:ext cx="11318532" cy="1854956"/>
          </a:xfrm>
        </p:spPr>
        <p:txBody>
          <a:bodyPr>
            <a:normAutofit/>
          </a:bodyPr>
          <a:lstStyle>
            <a:lvl1pPr marL="0" indent="0">
              <a:buFont typeface="+mj-lt"/>
              <a:buNone/>
              <a:defRPr sz="2400" baseline="0"/>
            </a:lvl1pPr>
          </a:lstStyle>
          <a:p>
            <a:pPr lvl="0"/>
            <a:r>
              <a:rPr lang="en-US" dirty="0" smtClean="0"/>
              <a:t>A concrete list of steps to accomplish.</a:t>
            </a:r>
          </a:p>
          <a:p>
            <a:pPr lvl="0"/>
            <a:endParaRPr lang="en-US" dirty="0" smtClean="0"/>
          </a:p>
          <a:p>
            <a:pPr lvl="0"/>
            <a:r>
              <a:rPr lang="en-US" dirty="0" smtClean="0"/>
              <a:t>One</a:t>
            </a:r>
          </a:p>
          <a:p>
            <a:pPr lvl="0"/>
            <a:r>
              <a:rPr lang="en-US" dirty="0" smtClean="0"/>
              <a:t>Two</a:t>
            </a:r>
          </a:p>
        </p:txBody>
      </p:sp>
      <p:sp>
        <p:nvSpPr>
          <p:cNvPr id="13" name="Content Placeholder 12"/>
          <p:cNvSpPr>
            <a:spLocks noGrp="1"/>
          </p:cNvSpPr>
          <p:nvPr>
            <p:ph sz="quarter" idx="11" hasCustomPrompt="1"/>
          </p:nvPr>
        </p:nvSpPr>
        <p:spPr>
          <a:xfrm>
            <a:off x="3017561" y="3462898"/>
            <a:ext cx="11319040" cy="1528233"/>
          </a:xfrm>
        </p:spPr>
        <p:txBody>
          <a:bodyPr anchor="ctr">
            <a:normAutofit/>
          </a:bodyPr>
          <a:lstStyle>
            <a:lvl1pPr marL="121917" indent="0">
              <a:spcBef>
                <a:spcPts val="800"/>
              </a:spcBef>
              <a:buNone/>
              <a:defRPr sz="3733" i="1" baseline="0">
                <a:solidFill>
                  <a:schemeClr val="bg1">
                    <a:lumMod val="50000"/>
                  </a:schemeClr>
                </a:solidFill>
              </a:defRPr>
            </a:lvl1pPr>
          </a:lstStyle>
          <a:p>
            <a:pPr lvl="0"/>
            <a:r>
              <a:rPr lang="en-US" dirty="0" smtClean="0"/>
              <a:t>Should I use a leading question that gives an overview of the lab?</a:t>
            </a:r>
            <a:endParaRPr lang="en-US" dirty="0"/>
          </a:p>
        </p:txBody>
      </p:sp>
      <p:pic>
        <p:nvPicPr>
          <p:cNvPr id="30" name="Picture 29"/>
          <p:cNvPicPr>
            <a:picLocks noChangeAspect="1"/>
          </p:cNvPicPr>
          <p:nvPr userDrawn="1"/>
        </p:nvPicPr>
        <p:blipFill>
          <a:blip r:embed="rId2"/>
          <a:stretch>
            <a:fillRect/>
          </a:stretch>
        </p:blipFill>
        <p:spPr>
          <a:xfrm>
            <a:off x="13977514" y="551454"/>
            <a:ext cx="1912468" cy="1939404"/>
          </a:xfrm>
          <a:prstGeom prst="rect">
            <a:avLst/>
          </a:prstGeom>
        </p:spPr>
      </p:pic>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73754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1_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0"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8244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982777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ab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LAB</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8" name="Picture 7"/>
          <p:cNvPicPr>
            <a:picLocks noChangeAspect="1"/>
          </p:cNvPicPr>
          <p:nvPr userDrawn="1"/>
        </p:nvPicPr>
        <p:blipFill>
          <a:blip r:embed="rId2"/>
          <a:stretch>
            <a:fillRect/>
          </a:stretch>
        </p:blipFill>
        <p:spPr>
          <a:xfrm>
            <a:off x="12771610" y="551454"/>
            <a:ext cx="3118372" cy="3162292"/>
          </a:xfrm>
          <a:prstGeom prst="rect">
            <a:avLst/>
          </a:prstGeom>
        </p:spPr>
      </p:pic>
    </p:spTree>
    <p:extLst>
      <p:ext uri="{BB962C8B-B14F-4D97-AF65-F5344CB8AC3E}">
        <p14:creationId xmlns:p14="http://schemas.microsoft.com/office/powerpoint/2010/main" val="1858558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Exercis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Exercise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9" name="Picture 8"/>
          <p:cNvPicPr>
            <a:picLocks noChangeAspect="1"/>
          </p:cNvPicPr>
          <p:nvPr userDrawn="1"/>
        </p:nvPicPr>
        <p:blipFill>
          <a:blip r:embed="rId2"/>
          <a:stretch>
            <a:fillRect/>
          </a:stretch>
        </p:blipFill>
        <p:spPr>
          <a:xfrm>
            <a:off x="13657634" y="482873"/>
            <a:ext cx="1933848" cy="1933848"/>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Lab</a:t>
            </a:r>
          </a:p>
        </p:txBody>
      </p:sp>
    </p:spTree>
    <p:extLst>
      <p:ext uri="{BB962C8B-B14F-4D97-AF65-F5344CB8AC3E}">
        <p14:creationId xmlns:p14="http://schemas.microsoft.com/office/powerpoint/2010/main" val="33615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COMMIT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Commit Your Work</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latin typeface="Inconsolata"/>
                <a:cs typeface="Inconsolata"/>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err="1" smtClean="0"/>
              <a:t>git</a:t>
            </a:r>
            <a:r>
              <a:rPr lang="en-US" dirty="0" smtClean="0"/>
              <a:t> add .</a:t>
            </a:r>
          </a:p>
          <a:p>
            <a:r>
              <a:rPr lang="en-US" dirty="0" err="1" smtClean="0"/>
              <a:t>git</a:t>
            </a:r>
            <a:r>
              <a:rPr lang="en-US" dirty="0" smtClean="0"/>
              <a:t> commit -m "message"</a:t>
            </a:r>
          </a:p>
        </p:txBody>
      </p:sp>
      <p:pic>
        <p:nvPicPr>
          <p:cNvPr id="3" name="Picture 2"/>
          <p:cNvPicPr>
            <a:picLocks noChangeAspect="1"/>
          </p:cNvPicPr>
          <p:nvPr userDrawn="1"/>
        </p:nvPicPr>
        <p:blipFill>
          <a:blip r:embed="rId2"/>
          <a:stretch>
            <a:fillRect/>
          </a:stretch>
        </p:blipFill>
        <p:spPr>
          <a:xfrm>
            <a:off x="13170632" y="298921"/>
            <a:ext cx="2608891" cy="3478521"/>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97371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roblem and Success">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sp>
        <p:nvSpPr>
          <p:cNvPr id="12" name="Title 1"/>
          <p:cNvSpPr txBox="1">
            <a:spLocks/>
          </p:cNvSpPr>
          <p:nvPr userDrawn="1"/>
        </p:nvSpPr>
        <p:spPr bwMode="white">
          <a:xfrm>
            <a:off x="8236089"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Success</a:t>
            </a:r>
            <a:endParaRPr lang="en-US" sz="5867" dirty="0"/>
          </a:p>
        </p:txBody>
      </p:sp>
      <p:sp>
        <p:nvSpPr>
          <p:cNvPr id="13" name="Title 1"/>
          <p:cNvSpPr txBox="1">
            <a:spLocks/>
          </p:cNvSpPr>
          <p:nvPr userDrawn="1"/>
        </p:nvSpPr>
        <p:spPr bwMode="white">
          <a:xfrm>
            <a:off x="622767"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Problem</a:t>
            </a:r>
            <a:endParaRPr lang="en-US" sz="5867" dirty="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60729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5" hasCustomPrompt="1"/>
          </p:nvPr>
        </p:nvSpPr>
        <p:spPr>
          <a:xfrm>
            <a:off x="593330" y="268017"/>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Pros</a:t>
            </a:r>
            <a:endParaRPr lang="en-US" dirty="0"/>
          </a:p>
        </p:txBody>
      </p:sp>
      <p:sp>
        <p:nvSpPr>
          <p:cNvPr id="19" name="Text Placeholder 14"/>
          <p:cNvSpPr>
            <a:spLocks noGrp="1"/>
          </p:cNvSpPr>
          <p:nvPr>
            <p:ph type="body" sz="quarter" idx="16" hasCustomPrompt="1"/>
          </p:nvPr>
        </p:nvSpPr>
        <p:spPr>
          <a:xfrm>
            <a:off x="8204722" y="259541"/>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Cons</a:t>
            </a:r>
            <a:endParaRPr lang="en-US" dirty="0"/>
          </a:p>
        </p:txBody>
      </p:sp>
    </p:spTree>
    <p:extLst>
      <p:ext uri="{BB962C8B-B14F-4D97-AF65-F5344CB8AC3E}">
        <p14:creationId xmlns:p14="http://schemas.microsoft.com/office/powerpoint/2010/main" val="35997061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8" name="Rectangle 7"/>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9" name="TextBox 8"/>
          <p:cNvSpPr txBox="1"/>
          <p:nvPr userDrawn="1"/>
        </p:nvSpPr>
        <p:spPr bwMode="white">
          <a:xfrm>
            <a:off x="136959" y="488145"/>
            <a:ext cx="15028044"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pic>
        <p:nvPicPr>
          <p:cNvPr id="2" name="Picture 1"/>
          <p:cNvPicPr>
            <a:picLocks noChangeAspect="1"/>
          </p:cNvPicPr>
          <p:nvPr userDrawn="1"/>
        </p:nvPicPr>
        <p:blipFill>
          <a:blip r:embed="rId2"/>
          <a:stretch>
            <a:fillRect/>
          </a:stretch>
        </p:blipFill>
        <p:spPr>
          <a:xfrm>
            <a:off x="11716438" y="318789"/>
            <a:ext cx="4174037" cy="3246473"/>
          </a:xfrm>
          <a:prstGeom prst="rect">
            <a:avLst/>
          </a:prstGeom>
        </p:spPr>
      </p:pic>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Discussion</a:t>
            </a:r>
            <a:endParaRPr lang="en-US" dirty="0"/>
          </a:p>
        </p:txBody>
      </p:sp>
      <p:sp>
        <p:nvSpPr>
          <p:cNvPr id="7" name="Subtitle 2"/>
          <p:cNvSpPr>
            <a:spLocks noGrp="1"/>
          </p:cNvSpPr>
          <p:nvPr>
            <p:ph type="subTitle" idx="1" hasCustomPrompt="1"/>
          </p:nvPr>
        </p:nvSpPr>
        <p:spPr bwMode="white">
          <a:xfrm>
            <a:off x="3013753" y="3505071"/>
            <a:ext cx="10974132" cy="2544287"/>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About what …</a:t>
            </a:r>
          </a:p>
          <a:p>
            <a:r>
              <a:rPr lang="en-US" dirty="0" smtClean="0"/>
              <a:t>About this …</a:t>
            </a:r>
          </a:p>
          <a:p>
            <a:r>
              <a:rPr lang="en-US" dirty="0" smtClean="0"/>
              <a:t>Something about …</a:t>
            </a:r>
          </a:p>
          <a:p>
            <a:r>
              <a:rPr lang="en-US" dirty="0" smtClean="0"/>
              <a:t>And maybe another about?</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02719" y="366109"/>
            <a:ext cx="11271033"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DISCUSSION</a:t>
            </a:r>
          </a:p>
        </p:txBody>
      </p:sp>
    </p:spTree>
    <p:extLst>
      <p:ext uri="{BB962C8B-B14F-4D97-AF65-F5344CB8AC3E}">
        <p14:creationId xmlns:p14="http://schemas.microsoft.com/office/powerpoint/2010/main" val="241019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9056"/>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609601" y="1524000"/>
            <a:ext cx="14938964" cy="7010400"/>
          </a:xfrm>
          <a:prstGeom prst="rect">
            <a:avLst/>
          </a:prstGeom>
        </p:spPr>
        <p:txBody>
          <a:bodyPr vert="horz" wrap="square"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5384800" y="8475134"/>
            <a:ext cx="5486400"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r>
              <a:rPr lang="en-US" dirty="0" smtClean="0"/>
              <a:t>©2015 Chef Software Inc.</a:t>
            </a:r>
            <a:endParaRPr lang="en-US" dirty="0"/>
          </a:p>
        </p:txBody>
      </p:sp>
      <p:sp>
        <p:nvSpPr>
          <p:cNvPr id="6" name="Slide Number Placeholder 5"/>
          <p:cNvSpPr>
            <a:spLocks noGrp="1"/>
          </p:cNvSpPr>
          <p:nvPr>
            <p:ph type="sldNum" sz="quarter" idx="4"/>
          </p:nvPr>
        </p:nvSpPr>
        <p:spPr>
          <a:xfrm>
            <a:off x="11480800" y="8475134"/>
            <a:ext cx="3657600" cy="486833"/>
          </a:xfrm>
          <a:prstGeom prst="rect">
            <a:avLst/>
          </a:prstGeom>
        </p:spPr>
        <p:txBody>
          <a:bodyPr vert="horz" lIns="91440" tIns="45720" rIns="91440" bIns="45720" rtlCol="0" anchor="ctr"/>
          <a:lstStyle>
            <a:lvl1pPr algn="r">
              <a:defRPr sz="1600">
                <a:solidFill>
                  <a:schemeClr val="tx1">
                    <a:tint val="75000"/>
                  </a:schemeClr>
                </a:solidFill>
              </a:defRPr>
            </a:lvl1pPr>
          </a:lstStyle>
          <a:p>
            <a:fld id="{2D3AC244-EF0F-45B5-99B7-04DF836D954E}" type="slidenum">
              <a:rPr lang="en-US" smtClean="0"/>
              <a:t>‹#›</a:t>
            </a:fld>
            <a:endParaRPr lang="en-US" dirty="0"/>
          </a:p>
        </p:txBody>
      </p:sp>
      <p:pic>
        <p:nvPicPr>
          <p:cNvPr id="7" name="Picture 6"/>
          <p:cNvPicPr>
            <a:picLocks noChangeAspect="1"/>
          </p:cNvPicPr>
          <p:nvPr userDrawn="1"/>
        </p:nvPicPr>
        <p:blipFill>
          <a:blip r:embed="rId32" cstate="print">
            <a:extLst>
              <a:ext uri="{28A0092B-C50C-407E-A947-70E740481C1C}">
                <a14:useLocalDpi xmlns:a14="http://schemas.microsoft.com/office/drawing/2010/main" val="0"/>
              </a:ext>
            </a:extLst>
          </a:blip>
          <a:stretch>
            <a:fillRect/>
          </a:stretch>
        </p:blipFill>
        <p:spPr>
          <a:xfrm>
            <a:off x="15142979" y="8178791"/>
            <a:ext cx="950463" cy="1039591"/>
          </a:xfrm>
          <a:prstGeom prst="rect">
            <a:avLst/>
          </a:prstGeom>
        </p:spPr>
      </p:pic>
    </p:spTree>
    <p:extLst>
      <p:ext uri="{BB962C8B-B14F-4D97-AF65-F5344CB8AC3E}">
        <p14:creationId xmlns:p14="http://schemas.microsoft.com/office/powerpoint/2010/main" val="3254862669"/>
      </p:ext>
    </p:extLst>
  </p:cSld>
  <p:clrMap bg1="lt1" tx1="dk1" bg2="lt2" tx2="dk2" accent1="accent1" accent2="accent2" accent3="accent3" accent4="accent4" accent5="accent5" accent6="accent6" hlink="hlink" folHlink="folHlink"/>
  <p:sldLayoutIdLst>
    <p:sldLayoutId id="2147483789" r:id="rId1"/>
    <p:sldLayoutId id="2147483775" r:id="rId2"/>
    <p:sldLayoutId id="2147483781" r:id="rId3"/>
    <p:sldLayoutId id="2147483768" r:id="rId4"/>
    <p:sldLayoutId id="2147483782" r:id="rId5"/>
    <p:sldLayoutId id="2147483785" r:id="rId6"/>
    <p:sldLayoutId id="2147483770" r:id="rId7"/>
    <p:sldLayoutId id="2147483774" r:id="rId8"/>
    <p:sldLayoutId id="2147483771" r:id="rId9"/>
    <p:sldLayoutId id="2147483779" r:id="rId10"/>
    <p:sldLayoutId id="2147483767" r:id="rId11"/>
    <p:sldLayoutId id="2147483723" r:id="rId12"/>
    <p:sldLayoutId id="2147483790" r:id="rId13"/>
    <p:sldLayoutId id="2147483795" r:id="rId14"/>
    <p:sldLayoutId id="2147483801" r:id="rId15"/>
    <p:sldLayoutId id="2147483802" r:id="rId16"/>
    <p:sldLayoutId id="2147483804" r:id="rId17"/>
    <p:sldLayoutId id="2147483805" r:id="rId18"/>
    <p:sldLayoutId id="2147483806" r:id="rId19"/>
    <p:sldLayoutId id="2147483807" r:id="rId20"/>
    <p:sldLayoutId id="2147483808" r:id="rId21"/>
    <p:sldLayoutId id="2147483809" r:id="rId22"/>
    <p:sldLayoutId id="2147483810" r:id="rId23"/>
    <p:sldLayoutId id="2147483811" r:id="rId24"/>
    <p:sldLayoutId id="2147483812" r:id="rId25"/>
    <p:sldLayoutId id="2147483813" r:id="rId26"/>
    <p:sldLayoutId id="2147483814" r:id="rId27"/>
    <p:sldLayoutId id="2147483815" r:id="rId28"/>
    <p:sldLayoutId id="2147483816" r:id="rId29"/>
    <p:sldLayoutId id="2147483817" r:id="rId30"/>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dt="0"/>
  <p:txStyles>
    <p:title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p:titleStyle>
    <p:body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5120" userDrawn="1">
          <p15:clr>
            <a:srgbClr val="F26B43"/>
          </p15:clr>
        </p15:guide>
        <p15:guide id="2" orient="horz" pos="2880" userDrawn="1">
          <p15:clr>
            <a:srgbClr val="F26B43"/>
          </p15:clr>
        </p15:guide>
        <p15:guide id="3" orient="horz" pos="384" userDrawn="1">
          <p15:clr>
            <a:srgbClr val="F26B43"/>
          </p15:clr>
        </p15:guide>
        <p15:guide id="4" orient="horz" pos="5376" userDrawn="1">
          <p15:clr>
            <a:srgbClr val="F26B43"/>
          </p15:clr>
        </p15:guide>
        <p15:guide id="5" pos="427" userDrawn="1">
          <p15:clr>
            <a:srgbClr val="F26B43"/>
          </p15:clr>
        </p15:guide>
        <p15:guide id="6" pos="9813" userDrawn="1">
          <p15:clr>
            <a:srgbClr val="F26B43"/>
          </p15:clr>
        </p15:guide>
        <p15:guide id="7" orient="horz" pos="1152" userDrawn="1">
          <p15:clr>
            <a:srgbClr val="F26B43"/>
          </p15:clr>
        </p15:guide>
        <p15:guide id="8" orient="horz" pos="4768" userDrawn="1">
          <p15:clr>
            <a:srgbClr val="F26B43"/>
          </p15:clr>
        </p15:guide>
        <p15:guide id="9" orient="horz" pos="1536"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11.jp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hyperlink" Target="https://www.chef.io/chef/" TargetMode="External"/><Relationship Id="rId2" Type="http://schemas.openxmlformats.org/officeDocument/2006/relationships/notesSlide" Target="../notesSlides/notesSlide13.xml"/><Relationship Id="rId1" Type="http://schemas.openxmlformats.org/officeDocument/2006/relationships/slideLayout" Target="../slideLayouts/slideLayout20.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21.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22.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23.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24.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25.xml"/><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26.xml"/><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27.xml"/><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28.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29.xml"/><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30.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9.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9.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9.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9.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9.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9.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9.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9.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9.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9.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9.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9.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9.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9.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9.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6.xml"/><Relationship Id="rId1" Type="http://schemas.openxmlformats.org/officeDocument/2006/relationships/slideLayout" Target="../slideLayouts/slideLayout17.xml"/><Relationship Id="rId4" Type="http://schemas.openxmlformats.org/officeDocument/2006/relationships/image" Target="../media/image13.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9.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9.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9.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9.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9.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9.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9.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9.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bwMode="auto"/>
        <p:txBody>
          <a:bodyPr/>
          <a:lstStyle/>
          <a:p>
            <a:r>
              <a:rPr lang="en-US" dirty="0" smtClean="0"/>
              <a:t>The Chef Server</a:t>
            </a:r>
            <a:endParaRPr lang="en-US" dirty="0"/>
          </a:p>
        </p:txBody>
      </p:sp>
      <p:sp>
        <p:nvSpPr>
          <p:cNvPr id="3" name="Subtitle 2"/>
          <p:cNvSpPr>
            <a:spLocks noGrp="1"/>
          </p:cNvSpPr>
          <p:nvPr>
            <p:ph type="subTitle" idx="1"/>
          </p:nvPr>
        </p:nvSpPr>
        <p:spPr bwMode="auto"/>
        <p:txBody>
          <a:bodyPr/>
          <a:lstStyle/>
          <a:p>
            <a:r>
              <a:rPr lang="en-US" dirty="0"/>
              <a:t>A </a:t>
            </a:r>
            <a:r>
              <a:rPr lang="en-US" dirty="0" smtClean="0"/>
              <a:t>Hub </a:t>
            </a:r>
            <a:r>
              <a:rPr lang="en-US" dirty="0"/>
              <a:t>for </a:t>
            </a:r>
            <a:r>
              <a:rPr lang="en-US" dirty="0" smtClean="0"/>
              <a:t>Configuration Data</a:t>
            </a:r>
            <a:endParaRPr lang="en-US" dirty="0"/>
          </a:p>
        </p:txBody>
      </p:sp>
      <p:sp>
        <p:nvSpPr>
          <p:cNvPr id="7" name="Footer Placeholder 2"/>
          <p:cNvSpPr>
            <a:spLocks noGrp="1"/>
          </p:cNvSpPr>
          <p:nvPr>
            <p:ph type="ftr" sz="quarter" idx="10"/>
          </p:nvPr>
        </p:nvSpPr>
        <p:spPr>
          <a:xfrm>
            <a:off x="324400" y="8594297"/>
            <a:ext cx="5681953" cy="430887"/>
          </a:xfrm>
        </p:spPr>
        <p:txBody>
          <a:bodyPr/>
          <a:lstStyle/>
          <a:p>
            <a:pPr algn="l"/>
            <a:r>
              <a:rPr lang="en-US" sz="1600" dirty="0">
                <a:solidFill>
                  <a:srgbClr val="7D868C"/>
                </a:solidFill>
              </a:rPr>
              <a:t>©2015 Chef Software Inc.</a:t>
            </a:r>
          </a:p>
        </p:txBody>
      </p:sp>
    </p:spTree>
    <p:extLst>
      <p:ext uri="{BB962C8B-B14F-4D97-AF65-F5344CB8AC3E}">
        <p14:creationId xmlns:p14="http://schemas.microsoft.com/office/powerpoint/2010/main" val="2898458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The Chef Server</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10</a:t>
            </a:fld>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8" name="Text Placeholder 4"/>
          <p:cNvSpPr>
            <a:spLocks noGrp="1"/>
          </p:cNvSpPr>
          <p:nvPr>
            <p:ph type="body" sz="quarter" idx="12"/>
          </p:nvPr>
        </p:nvSpPr>
        <p:spPr>
          <a:xfrm>
            <a:off x="677333" y="1396503"/>
            <a:ext cx="4536693"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marL="309025" lvl="1"/>
            <a:r>
              <a:rPr lang="en-US" dirty="0" smtClean="0"/>
              <a:t>An easier way to set up and maintain multiple nodes.</a:t>
            </a:r>
          </a:p>
        </p:txBody>
      </p:sp>
      <p:pic>
        <p:nvPicPr>
          <p:cNvPr id="11" name="Picture 2" descr="http://www.clipartpal.com/_thumbs/pd/computer/hardware/server_123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70288" y="6058682"/>
            <a:ext cx="1321013" cy="1334359"/>
          </a:xfrm>
          <a:prstGeom prst="rect">
            <a:avLst/>
          </a:prstGeom>
          <a:noFill/>
          <a:extLst>
            <a:ext uri="{909E8E84-426E-40DD-AFC4-6F175D3DCCD1}">
              <a14:hiddenFill xmlns:a14="http://schemas.microsoft.com/office/drawing/2010/main">
                <a:solidFill>
                  <a:srgbClr val="FFFFFF"/>
                </a:solidFill>
              </a14:hiddenFill>
            </a:ext>
          </a:extLst>
        </p:spPr>
      </p:pic>
      <p:sp>
        <p:nvSpPr>
          <p:cNvPr id="13" name="Text Placeholder 2"/>
          <p:cNvSpPr txBox="1">
            <a:spLocks/>
          </p:cNvSpPr>
          <p:nvPr/>
        </p:nvSpPr>
        <p:spPr bwMode="white">
          <a:xfrm>
            <a:off x="13840535" y="2927889"/>
            <a:ext cx="1360855" cy="405063"/>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000" dirty="0" smtClean="0"/>
              <a:t>Web </a:t>
            </a:r>
            <a:r>
              <a:rPr lang="en-US" sz="2000" dirty="0"/>
              <a:t>Server</a:t>
            </a:r>
          </a:p>
          <a:p>
            <a:pPr algn="ctr"/>
            <a:endParaRPr lang="en-US" sz="2000" dirty="0"/>
          </a:p>
          <a:p>
            <a:endParaRPr lang="en-US" sz="2000" dirty="0"/>
          </a:p>
          <a:p>
            <a:endParaRPr lang="en-US" sz="2000" dirty="0"/>
          </a:p>
          <a:p>
            <a:endParaRPr lang="en-US" sz="2000" dirty="0"/>
          </a:p>
          <a:p>
            <a:endParaRPr lang="en-US" sz="2000" dirty="0"/>
          </a:p>
        </p:txBody>
      </p:sp>
      <p:sp>
        <p:nvSpPr>
          <p:cNvPr id="14" name="Text Placeholder 2"/>
          <p:cNvSpPr txBox="1">
            <a:spLocks/>
          </p:cNvSpPr>
          <p:nvPr/>
        </p:nvSpPr>
        <p:spPr bwMode="white">
          <a:xfrm>
            <a:off x="13950368" y="5377038"/>
            <a:ext cx="1360855" cy="405063"/>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000" dirty="0" smtClean="0"/>
              <a:t>Web </a:t>
            </a:r>
            <a:r>
              <a:rPr lang="en-US" sz="2000" dirty="0"/>
              <a:t>Server</a:t>
            </a:r>
          </a:p>
          <a:p>
            <a:pPr algn="ctr"/>
            <a:endParaRPr lang="en-US" sz="2000" dirty="0"/>
          </a:p>
          <a:p>
            <a:endParaRPr lang="en-US" sz="2000" dirty="0"/>
          </a:p>
          <a:p>
            <a:endParaRPr lang="en-US" sz="2000" dirty="0"/>
          </a:p>
          <a:p>
            <a:endParaRPr lang="en-US" sz="2000" dirty="0"/>
          </a:p>
          <a:p>
            <a:endParaRPr lang="en-US" sz="2000" dirty="0"/>
          </a:p>
        </p:txBody>
      </p:sp>
      <p:pic>
        <p:nvPicPr>
          <p:cNvPr id="18" name="Picture 1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729537" y="1402913"/>
            <a:ext cx="1636811" cy="1745180"/>
          </a:xfrm>
          <a:prstGeom prst="rect">
            <a:avLst/>
          </a:prstGeom>
        </p:spPr>
      </p:pic>
      <p:pic>
        <p:nvPicPr>
          <p:cNvPr id="20" name="Picture 1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766259" y="3592246"/>
            <a:ext cx="1636811" cy="1745180"/>
          </a:xfrm>
          <a:prstGeom prst="rect">
            <a:avLst/>
          </a:prstGeom>
        </p:spPr>
      </p:pic>
      <p:pic>
        <p:nvPicPr>
          <p:cNvPr id="25" name="Picture 2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02115" y="3520565"/>
            <a:ext cx="1636811" cy="1745180"/>
          </a:xfrm>
          <a:prstGeom prst="rect">
            <a:avLst/>
          </a:prstGeom>
        </p:spPr>
      </p:pic>
      <p:sp>
        <p:nvSpPr>
          <p:cNvPr id="26" name="Text Placeholder 2"/>
          <p:cNvSpPr txBox="1">
            <a:spLocks/>
          </p:cNvSpPr>
          <p:nvPr/>
        </p:nvSpPr>
        <p:spPr bwMode="white">
          <a:xfrm>
            <a:off x="6862547" y="5126587"/>
            <a:ext cx="1843460" cy="722910"/>
          </a:xfrm>
          <a:prstGeom prst="rect">
            <a:avLst/>
          </a:prstGeom>
        </p:spPr>
        <p:txBody>
          <a:bodyPr vert="horz" wrap="square" lIns="0" tIns="0" rIns="0" bIns="0" rtlCol="0">
            <a:normAutofit fontScale="925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b="1" dirty="0" smtClean="0"/>
              <a:t>Chef Server</a:t>
            </a:r>
            <a:endParaRPr lang="en-US" sz="2667" b="1" dirty="0"/>
          </a:p>
          <a:p>
            <a:endParaRPr lang="en-US" sz="2667" dirty="0"/>
          </a:p>
          <a:p>
            <a:endParaRPr lang="en-US" sz="2667" dirty="0"/>
          </a:p>
          <a:p>
            <a:endParaRPr lang="en-US" sz="4267" dirty="0"/>
          </a:p>
          <a:p>
            <a:endParaRPr lang="en-US" sz="4267" dirty="0"/>
          </a:p>
        </p:txBody>
      </p:sp>
      <p:pic>
        <p:nvPicPr>
          <p:cNvPr id="32" name="Picture 3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40401" y="5748562"/>
            <a:ext cx="1377400" cy="1008257"/>
          </a:xfrm>
          <a:prstGeom prst="rect">
            <a:avLst/>
          </a:prstGeom>
        </p:spPr>
      </p:pic>
      <p:sp>
        <p:nvSpPr>
          <p:cNvPr id="33" name="Text Placeholder 2"/>
          <p:cNvSpPr txBox="1">
            <a:spLocks/>
          </p:cNvSpPr>
          <p:nvPr/>
        </p:nvSpPr>
        <p:spPr bwMode="white">
          <a:xfrm>
            <a:off x="711200" y="7017687"/>
            <a:ext cx="2810042" cy="903600"/>
          </a:xfrm>
          <a:prstGeom prst="rect">
            <a:avLst/>
          </a:prstGeom>
          <a:gradFill>
            <a:gsLst>
              <a:gs pos="0">
                <a:schemeClr val="bg1"/>
              </a:gs>
              <a:gs pos="100000">
                <a:schemeClr val="bg2"/>
              </a:gs>
            </a:gsLst>
            <a:lin ang="5400000" scaled="1"/>
          </a:gradFill>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smtClean="0"/>
              <a:t>Local Workstation </a:t>
            </a:r>
            <a:br>
              <a:rPr lang="en-US" sz="2667" dirty="0" smtClean="0"/>
            </a:br>
            <a:r>
              <a:rPr lang="en-US" sz="2667" dirty="0" smtClean="0"/>
              <a:t>(Your laptop)</a:t>
            </a:r>
            <a:endParaRPr lang="en-US" sz="2667" dirty="0"/>
          </a:p>
          <a:p>
            <a:endParaRPr lang="en-US" sz="2667" dirty="0"/>
          </a:p>
          <a:p>
            <a:endParaRPr lang="en-US" sz="4267" dirty="0"/>
          </a:p>
          <a:p>
            <a:endParaRPr lang="en-US" sz="4267" dirty="0"/>
          </a:p>
        </p:txBody>
      </p:sp>
      <p:sp>
        <p:nvSpPr>
          <p:cNvPr id="34" name="Text Placeholder 2"/>
          <p:cNvSpPr txBox="1">
            <a:spLocks/>
          </p:cNvSpPr>
          <p:nvPr/>
        </p:nvSpPr>
        <p:spPr bwMode="white">
          <a:xfrm>
            <a:off x="13849853" y="7533339"/>
            <a:ext cx="1908958" cy="462797"/>
          </a:xfrm>
          <a:prstGeom prst="rect">
            <a:avLst/>
          </a:prstGeom>
        </p:spPr>
        <p:txBody>
          <a:bodyPr vert="horz" wrap="square" lIns="0" tIns="0" rIns="0" bIns="0" rtlCol="0">
            <a:no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000" dirty="0" smtClean="0"/>
              <a:t>Proxy Server</a:t>
            </a:r>
            <a:endParaRPr lang="en-US" sz="2000" dirty="0"/>
          </a:p>
          <a:p>
            <a:pPr algn="ctr"/>
            <a:endParaRPr lang="en-US" sz="2000" dirty="0"/>
          </a:p>
          <a:p>
            <a:endParaRPr lang="en-US" sz="2000" dirty="0"/>
          </a:p>
          <a:p>
            <a:endParaRPr lang="en-US" sz="2000" dirty="0"/>
          </a:p>
          <a:p>
            <a:endParaRPr lang="en-US" sz="2000" dirty="0"/>
          </a:p>
          <a:p>
            <a:endParaRPr lang="en-US" sz="2000" dirty="0"/>
          </a:p>
        </p:txBody>
      </p:sp>
      <p:sp>
        <p:nvSpPr>
          <p:cNvPr id="45" name="Text Placeholder 2"/>
          <p:cNvSpPr txBox="1">
            <a:spLocks/>
          </p:cNvSpPr>
          <p:nvPr/>
        </p:nvSpPr>
        <p:spPr bwMode="white">
          <a:xfrm rot="20282447">
            <a:off x="4055910" y="4539118"/>
            <a:ext cx="2549992" cy="619484"/>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smtClean="0"/>
              <a:t>Cookbooks etc.</a:t>
            </a:r>
            <a:endParaRPr lang="en-US" sz="2667" dirty="0"/>
          </a:p>
          <a:p>
            <a:endParaRPr lang="en-US" sz="2667" dirty="0"/>
          </a:p>
          <a:p>
            <a:endParaRPr lang="en-US" sz="2667" dirty="0"/>
          </a:p>
          <a:p>
            <a:endParaRPr lang="en-US" sz="4267" dirty="0"/>
          </a:p>
          <a:p>
            <a:endParaRPr lang="en-US" sz="4267" dirty="0"/>
          </a:p>
        </p:txBody>
      </p:sp>
      <p:sp>
        <p:nvSpPr>
          <p:cNvPr id="47" name="Text Placeholder 2"/>
          <p:cNvSpPr txBox="1">
            <a:spLocks/>
          </p:cNvSpPr>
          <p:nvPr/>
        </p:nvSpPr>
        <p:spPr bwMode="white">
          <a:xfrm rot="20565869">
            <a:off x="9848508" y="2647992"/>
            <a:ext cx="2549992" cy="619484"/>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smtClean="0"/>
              <a:t>Cookbooks etc.</a:t>
            </a:r>
            <a:endParaRPr lang="en-US" sz="2667" dirty="0"/>
          </a:p>
          <a:p>
            <a:endParaRPr lang="en-US" sz="2667" dirty="0"/>
          </a:p>
          <a:p>
            <a:endParaRPr lang="en-US" sz="2667" dirty="0"/>
          </a:p>
          <a:p>
            <a:endParaRPr lang="en-US" sz="4267" dirty="0"/>
          </a:p>
          <a:p>
            <a:endParaRPr lang="en-US" sz="4267" dirty="0"/>
          </a:p>
        </p:txBody>
      </p:sp>
      <p:sp>
        <p:nvSpPr>
          <p:cNvPr id="49" name="Text Placeholder 2"/>
          <p:cNvSpPr txBox="1">
            <a:spLocks/>
          </p:cNvSpPr>
          <p:nvPr/>
        </p:nvSpPr>
        <p:spPr bwMode="white">
          <a:xfrm rot="207093">
            <a:off x="10028470" y="3857699"/>
            <a:ext cx="2549992" cy="619484"/>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smtClean="0"/>
              <a:t>Cookbooks etc.</a:t>
            </a:r>
            <a:endParaRPr lang="en-US" sz="2667" dirty="0"/>
          </a:p>
          <a:p>
            <a:endParaRPr lang="en-US" sz="2667" dirty="0"/>
          </a:p>
          <a:p>
            <a:endParaRPr lang="en-US" sz="2667" dirty="0"/>
          </a:p>
          <a:p>
            <a:endParaRPr lang="en-US" sz="4267" dirty="0"/>
          </a:p>
          <a:p>
            <a:endParaRPr lang="en-US" sz="4267" dirty="0"/>
          </a:p>
        </p:txBody>
      </p:sp>
      <p:sp>
        <p:nvSpPr>
          <p:cNvPr id="50" name="Text Placeholder 2"/>
          <p:cNvSpPr txBox="1">
            <a:spLocks/>
          </p:cNvSpPr>
          <p:nvPr/>
        </p:nvSpPr>
        <p:spPr bwMode="white">
          <a:xfrm rot="1115527">
            <a:off x="10180870" y="4963407"/>
            <a:ext cx="2549992" cy="619484"/>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smtClean="0"/>
              <a:t>Cookbooks etc.</a:t>
            </a:r>
            <a:endParaRPr lang="en-US" sz="2667" dirty="0"/>
          </a:p>
          <a:p>
            <a:endParaRPr lang="en-US" sz="2667" dirty="0"/>
          </a:p>
          <a:p>
            <a:endParaRPr lang="en-US" sz="2667" dirty="0"/>
          </a:p>
          <a:p>
            <a:endParaRPr lang="en-US" sz="4267" dirty="0"/>
          </a:p>
          <a:p>
            <a:endParaRPr lang="en-US" sz="4267" dirty="0"/>
          </a:p>
        </p:txBody>
      </p:sp>
      <p:cxnSp>
        <p:nvCxnSpPr>
          <p:cNvPr id="60" name="Straight Arrow Connector 59"/>
          <p:cNvCxnSpPr/>
          <p:nvPr/>
        </p:nvCxnSpPr>
        <p:spPr>
          <a:xfrm flipV="1">
            <a:off x="2965134" y="4412610"/>
            <a:ext cx="4056436" cy="159451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p:nvPr/>
        </p:nvCxnSpPr>
        <p:spPr>
          <a:xfrm flipV="1">
            <a:off x="8638926" y="2269505"/>
            <a:ext cx="5128777" cy="163849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p:nvPr/>
        </p:nvCxnSpPr>
        <p:spPr>
          <a:xfrm>
            <a:off x="8778494" y="4143584"/>
            <a:ext cx="5071359" cy="32125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a:stCxn id="25" idx="3"/>
          </p:cNvCxnSpPr>
          <p:nvPr/>
        </p:nvCxnSpPr>
        <p:spPr>
          <a:xfrm>
            <a:off x="8638926" y="4393155"/>
            <a:ext cx="5210927" cy="1859535"/>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658036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Flavors of Chef Server</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11</a:t>
            </a:fld>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8" name="Text Placeholder 4"/>
          <p:cNvSpPr>
            <a:spLocks noGrp="1"/>
          </p:cNvSpPr>
          <p:nvPr>
            <p:ph type="body" sz="quarter" idx="12"/>
          </p:nvPr>
        </p:nvSpPr>
        <p:spPr>
          <a:xfrm>
            <a:off x="1377731" y="1805064"/>
            <a:ext cx="3835673" cy="3506237"/>
          </a:xfrm>
          <a:ln>
            <a:solidFill>
              <a:schemeClr val="accent1"/>
            </a:solidFill>
          </a:ln>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marL="309025" lvl="1" algn="ctr"/>
            <a:r>
              <a:rPr lang="en-US" dirty="0" smtClean="0"/>
              <a:t>Open Source</a:t>
            </a:r>
          </a:p>
          <a:p>
            <a:pPr marL="309025" lvl="1" algn="ctr"/>
            <a:r>
              <a:rPr lang="en-US" b="1" dirty="0" smtClean="0"/>
              <a:t>Chef Server</a:t>
            </a:r>
          </a:p>
        </p:txBody>
      </p:sp>
      <p:sp>
        <p:nvSpPr>
          <p:cNvPr id="27" name="Text Placeholder 4"/>
          <p:cNvSpPr txBox="1">
            <a:spLocks/>
          </p:cNvSpPr>
          <p:nvPr/>
        </p:nvSpPr>
        <p:spPr bwMode="white">
          <a:xfrm>
            <a:off x="5689176" y="1805064"/>
            <a:ext cx="3835673" cy="3506237"/>
          </a:xfrm>
          <a:prstGeom prst="rect">
            <a:avLst/>
          </a:prstGeom>
          <a:ln>
            <a:solidFill>
              <a:schemeClr val="accent1"/>
            </a:solidFill>
          </a:ln>
        </p:spPr>
        <p:txBody>
          <a:bodyPr vert="horz" wrap="square" lIns="0" tIns="0" rIns="0" bIns="0" rtlCol="0">
            <a:noAutofit/>
          </a:bodyPr>
          <a:lstStyle>
            <a:lvl1pPr marL="0" indent="0" algn="l" defTabSz="1219120" rtl="0" eaLnBrk="1" latinLnBrk="0" hangingPunct="1">
              <a:lnSpc>
                <a:spcPct val="100000"/>
              </a:lnSpc>
              <a:spcBef>
                <a:spcPts val="800"/>
              </a:spcBef>
              <a:spcAft>
                <a:spcPts val="800"/>
              </a:spcAft>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spcAft>
                <a:spcPts val="800"/>
              </a:spcAft>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spcAft>
                <a:spcPts val="800"/>
              </a:spcAft>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spcAft>
                <a:spcPts val="800"/>
              </a:spcAft>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spcAft>
                <a:spcPts val="800"/>
              </a:spcAft>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309025" lvl="1" algn="ctr"/>
            <a:r>
              <a:rPr lang="en-US" dirty="0" smtClean="0"/>
              <a:t>On Premise</a:t>
            </a:r>
          </a:p>
          <a:p>
            <a:pPr marL="309025" lvl="1" algn="ctr"/>
            <a:r>
              <a:rPr lang="en-US" dirty="0" smtClean="0"/>
              <a:t> </a:t>
            </a:r>
            <a:r>
              <a:rPr lang="en-US" b="1" dirty="0" smtClean="0"/>
              <a:t>Enterprise Chef Server </a:t>
            </a:r>
            <a:r>
              <a:rPr lang="en-US" dirty="0" smtClean="0"/>
              <a:t>(Enterprise Support)</a:t>
            </a:r>
          </a:p>
        </p:txBody>
      </p:sp>
      <p:sp>
        <p:nvSpPr>
          <p:cNvPr id="28" name="Text Placeholder 4"/>
          <p:cNvSpPr txBox="1">
            <a:spLocks/>
          </p:cNvSpPr>
          <p:nvPr/>
        </p:nvSpPr>
        <p:spPr bwMode="white">
          <a:xfrm>
            <a:off x="10000621" y="1805064"/>
            <a:ext cx="4941071" cy="3506237"/>
          </a:xfrm>
          <a:prstGeom prst="rect">
            <a:avLst/>
          </a:prstGeom>
          <a:ln>
            <a:solidFill>
              <a:schemeClr val="accent1"/>
            </a:solidFill>
          </a:ln>
        </p:spPr>
        <p:txBody>
          <a:bodyPr vert="horz" wrap="square" lIns="0" tIns="0" rIns="0" bIns="0" rtlCol="0">
            <a:noAutofit/>
          </a:bodyPr>
          <a:lstStyle>
            <a:lvl1pPr marL="0" indent="0" algn="l" defTabSz="1219120" rtl="0" eaLnBrk="1" latinLnBrk="0" hangingPunct="1">
              <a:lnSpc>
                <a:spcPct val="100000"/>
              </a:lnSpc>
              <a:spcBef>
                <a:spcPts val="800"/>
              </a:spcBef>
              <a:spcAft>
                <a:spcPts val="800"/>
              </a:spcAft>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spcAft>
                <a:spcPts val="800"/>
              </a:spcAft>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spcAft>
                <a:spcPts val="800"/>
              </a:spcAft>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spcAft>
                <a:spcPts val="800"/>
              </a:spcAft>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spcAft>
                <a:spcPts val="800"/>
              </a:spcAft>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309025" lvl="1" algn="ctr"/>
            <a:r>
              <a:rPr lang="en-US" dirty="0" smtClean="0"/>
              <a:t>Multi-tenant</a:t>
            </a:r>
          </a:p>
          <a:p>
            <a:pPr marL="309025" lvl="1" algn="ctr"/>
            <a:r>
              <a:rPr lang="en-US" b="1" dirty="0" smtClean="0"/>
              <a:t>Hosted Chef Server</a:t>
            </a:r>
          </a:p>
        </p:txBody>
      </p:sp>
    </p:spTree>
    <p:extLst>
      <p:ext uri="{BB962C8B-B14F-4D97-AF65-F5344CB8AC3E}">
        <p14:creationId xmlns:p14="http://schemas.microsoft.com/office/powerpoint/2010/main" val="2326737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GE: Hosted Chef</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q"/>
            </a:pPr>
            <a:r>
              <a:rPr lang="en-US" dirty="0"/>
              <a:t>Create a Hosted Chef Account</a:t>
            </a:r>
          </a:p>
          <a:p>
            <a:pPr marL="380990" indent="-380990">
              <a:buFont typeface="Wingdings" charset="2"/>
              <a:buChar char="q"/>
            </a:pPr>
            <a:r>
              <a:rPr lang="en-US" dirty="0"/>
              <a:t>Upload </a:t>
            </a:r>
            <a:r>
              <a:rPr lang="en-US" dirty="0" smtClean="0"/>
              <a:t>your cookbooks </a:t>
            </a:r>
            <a:r>
              <a:rPr lang="en-US" dirty="0"/>
              <a:t>to the Hosted Chef Server</a:t>
            </a:r>
          </a:p>
          <a:p>
            <a:pPr marL="380990" indent="-380990">
              <a:buFont typeface="Wingdings" charset="2"/>
              <a:buChar char="q"/>
            </a:pPr>
            <a:r>
              <a:rPr lang="en-US" dirty="0"/>
              <a:t>Add </a:t>
            </a:r>
            <a:r>
              <a:rPr lang="en-US" dirty="0" smtClean="0"/>
              <a:t>your old </a:t>
            </a:r>
            <a:r>
              <a:rPr lang="en-US" dirty="0"/>
              <a:t>workstation as a managed node</a:t>
            </a:r>
          </a:p>
        </p:txBody>
      </p:sp>
      <p:sp>
        <p:nvSpPr>
          <p:cNvPr id="4" name="Content Placeholder 3"/>
          <p:cNvSpPr>
            <a:spLocks noGrp="1"/>
          </p:cNvSpPr>
          <p:nvPr>
            <p:ph sz="quarter" idx="11"/>
          </p:nvPr>
        </p:nvSpPr>
        <p:spPr/>
        <p:txBody>
          <a:bodyPr/>
          <a:lstStyle/>
          <a:p>
            <a:r>
              <a:rPr lang="en-US" dirty="0" smtClean="0"/>
              <a:t>More easily manage multiple nodes</a:t>
            </a:r>
            <a:endParaRPr lang="en-US" dirty="0"/>
          </a:p>
        </p:txBody>
      </p:sp>
      <p:sp>
        <p:nvSpPr>
          <p:cNvPr id="6" name="Footer Placeholder 5"/>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12</a:t>
            </a:fld>
            <a:endParaRPr lang="en-US" dirty="0"/>
          </a:p>
        </p:txBody>
      </p:sp>
    </p:spTree>
    <p:extLst>
      <p:ext uri="{BB962C8B-B14F-4D97-AF65-F5344CB8AC3E}">
        <p14:creationId xmlns:p14="http://schemas.microsoft.com/office/powerpoint/2010/main" val="2099233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GE: Signing Up for a Hosted Chef Account</a:t>
            </a:r>
            <a:endParaRPr lang="en-US" dirty="0"/>
          </a:p>
        </p:txBody>
      </p:sp>
      <p:sp>
        <p:nvSpPr>
          <p:cNvPr id="3" name="Footer Placeholder 2"/>
          <p:cNvSpPr>
            <a:spLocks noGrp="1"/>
          </p:cNvSpPr>
          <p:nvPr>
            <p:ph type="ftr" sz="quarter" idx="10"/>
          </p:nvPr>
        </p:nvSpPr>
        <p:spPr>
          <a:xfrm>
            <a:off x="324400" y="8579607"/>
            <a:ext cx="5681953" cy="507556"/>
          </a:xfrm>
        </p:spPr>
        <p:txBody>
          <a:bodyPr/>
          <a:lstStyle/>
          <a:p>
            <a:pPr algn="l"/>
            <a:r>
              <a:rPr lang="en-US" dirty="0" smtClean="0"/>
              <a:t>©2015 Chef Software Inc.</a:t>
            </a:r>
            <a:endParaRPr lang="en-US" dirty="0"/>
          </a:p>
        </p:txBody>
      </p:sp>
      <p:sp>
        <p:nvSpPr>
          <p:cNvPr id="4" name="Slide Number Placeholder 3"/>
          <p:cNvSpPr>
            <a:spLocks noGrp="1"/>
          </p:cNvSpPr>
          <p:nvPr>
            <p:ph type="sldNum" sz="quarter" idx="11"/>
          </p:nvPr>
        </p:nvSpPr>
        <p:spPr>
          <a:xfrm>
            <a:off x="6299200" y="8579662"/>
            <a:ext cx="3657600" cy="486833"/>
          </a:xfrm>
        </p:spPr>
        <p:txBody>
          <a:bodyPr/>
          <a:lstStyle/>
          <a:p>
            <a:pPr algn="ctr"/>
            <a:fld id="{D3C6E21F-9381-4880-84FB-1E73165A9E9D}" type="slidenum">
              <a:rPr lang="en-US" smtClean="0"/>
              <a:pPr algn="ctr"/>
              <a:t>13</a:t>
            </a:fld>
            <a:endParaRPr lang="en-US" dirty="0"/>
          </a:p>
        </p:txBody>
      </p:sp>
      <p:sp>
        <p:nvSpPr>
          <p:cNvPr id="5" name="Text Placeholder 2"/>
          <p:cNvSpPr txBox="1">
            <a:spLocks/>
          </p:cNvSpPr>
          <p:nvPr/>
        </p:nvSpPr>
        <p:spPr bwMode="white">
          <a:xfrm>
            <a:off x="609600" y="1272989"/>
            <a:ext cx="14935200" cy="701040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3733" b="1" dirty="0"/>
          </a:p>
          <a:p>
            <a:r>
              <a:rPr lang="en-US" sz="3733" b="1" dirty="0"/>
              <a:t>Steps</a:t>
            </a:r>
            <a:br>
              <a:rPr lang="en-US" sz="3733" b="1" dirty="0"/>
            </a:br>
            <a:endParaRPr lang="en-US" sz="2667" dirty="0"/>
          </a:p>
          <a:p>
            <a:pPr marL="609585" indent="-609585">
              <a:buFont typeface="+mj-lt"/>
              <a:buAutoNum type="arabicPeriod"/>
            </a:pPr>
            <a:r>
              <a:rPr lang="en-US" sz="2667" dirty="0"/>
              <a:t>Navigate to </a:t>
            </a:r>
            <a:r>
              <a:rPr lang="en-US" sz="2667" dirty="0">
                <a:hlinkClick r:id="rId3" tooltip="https://www.chef.io/chef/"/>
              </a:rPr>
              <a:t>https://www.chef.io/chef/</a:t>
            </a:r>
            <a:endParaRPr lang="en-US" sz="2667" dirty="0"/>
          </a:p>
          <a:p>
            <a:pPr marL="609585" indent="-609585">
              <a:buFont typeface="+mj-lt"/>
              <a:buAutoNum type="arabicPeriod"/>
            </a:pPr>
            <a:r>
              <a:rPr lang="en-US" sz="2667" dirty="0"/>
              <a:t>From the resulting window, click </a:t>
            </a:r>
            <a:r>
              <a:rPr lang="en-US" sz="2667" b="1" dirty="0"/>
              <a:t>Get Chef</a:t>
            </a:r>
            <a:r>
              <a:rPr lang="en-US" sz="2667" dirty="0"/>
              <a:t>.</a:t>
            </a:r>
          </a:p>
          <a:p>
            <a:endParaRPr lang="en-US" sz="2667" dirty="0"/>
          </a:p>
          <a:p>
            <a:endParaRPr lang="en-US" sz="2667" dirty="0"/>
          </a:p>
          <a:p>
            <a:endParaRPr lang="en-US" sz="2667" dirty="0"/>
          </a:p>
          <a:p>
            <a:endParaRPr lang="en-US" sz="2667" dirty="0"/>
          </a:p>
          <a:p>
            <a:endParaRPr lang="en-US" sz="4267" dirty="0"/>
          </a:p>
          <a:p>
            <a:endParaRPr lang="en-US" sz="4267" dirty="0"/>
          </a:p>
        </p:txBody>
      </p:sp>
      <p:pic>
        <p:nvPicPr>
          <p:cNvPr id="7" name="Picture 6"/>
          <p:cNvPicPr>
            <a:picLocks noChangeAspect="1"/>
          </p:cNvPicPr>
          <p:nvPr/>
        </p:nvPicPr>
        <p:blipFill>
          <a:blip r:embed="rId4"/>
          <a:stretch>
            <a:fillRect/>
          </a:stretch>
        </p:blipFill>
        <p:spPr>
          <a:xfrm>
            <a:off x="9069202" y="1976994"/>
            <a:ext cx="6794500" cy="5981700"/>
          </a:xfrm>
          <a:prstGeom prst="rect">
            <a:avLst/>
          </a:prstGeom>
          <a:ln>
            <a:solidFill>
              <a:schemeClr val="accent1"/>
            </a:solidFill>
          </a:ln>
        </p:spPr>
      </p:pic>
    </p:spTree>
    <p:extLst>
      <p:ext uri="{BB962C8B-B14F-4D97-AF65-F5344CB8AC3E}">
        <p14:creationId xmlns:p14="http://schemas.microsoft.com/office/powerpoint/2010/main" val="3630427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GE: Signing Up for a Hosted Chef Account</a:t>
            </a:r>
            <a:endParaRPr lang="en-US" dirty="0"/>
          </a:p>
        </p:txBody>
      </p:sp>
      <p:sp>
        <p:nvSpPr>
          <p:cNvPr id="3" name="Footer Placeholder 2"/>
          <p:cNvSpPr>
            <a:spLocks noGrp="1"/>
          </p:cNvSpPr>
          <p:nvPr>
            <p:ph type="ftr" sz="quarter" idx="10"/>
          </p:nvPr>
        </p:nvSpPr>
        <p:spPr>
          <a:xfrm>
            <a:off x="324400" y="8579607"/>
            <a:ext cx="5681953" cy="507556"/>
          </a:xfrm>
        </p:spPr>
        <p:txBody>
          <a:bodyPr/>
          <a:lstStyle/>
          <a:p>
            <a:pPr algn="l"/>
            <a:r>
              <a:rPr lang="en-US" dirty="0" smtClean="0"/>
              <a:t>©2015 Chef Software Inc.</a:t>
            </a:r>
            <a:endParaRPr lang="en-US" dirty="0"/>
          </a:p>
        </p:txBody>
      </p:sp>
      <p:sp>
        <p:nvSpPr>
          <p:cNvPr id="4" name="Slide Number Placeholder 3"/>
          <p:cNvSpPr>
            <a:spLocks noGrp="1"/>
          </p:cNvSpPr>
          <p:nvPr>
            <p:ph type="sldNum" sz="quarter" idx="11"/>
          </p:nvPr>
        </p:nvSpPr>
        <p:spPr>
          <a:xfrm>
            <a:off x="6299200" y="8579662"/>
            <a:ext cx="3657600" cy="486833"/>
          </a:xfrm>
        </p:spPr>
        <p:txBody>
          <a:bodyPr/>
          <a:lstStyle/>
          <a:p>
            <a:pPr algn="ctr"/>
            <a:fld id="{D3C6E21F-9381-4880-84FB-1E73165A9E9D}" type="slidenum">
              <a:rPr lang="en-US" smtClean="0"/>
              <a:pPr algn="ctr"/>
              <a:t>14</a:t>
            </a:fld>
            <a:endParaRPr lang="en-US" dirty="0"/>
          </a:p>
        </p:txBody>
      </p:sp>
      <p:sp>
        <p:nvSpPr>
          <p:cNvPr id="5" name="Text Placeholder 2"/>
          <p:cNvSpPr txBox="1">
            <a:spLocks/>
          </p:cNvSpPr>
          <p:nvPr/>
        </p:nvSpPr>
        <p:spPr bwMode="white">
          <a:xfrm>
            <a:off x="609601" y="1272989"/>
            <a:ext cx="6063574" cy="701040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3733" b="1" dirty="0"/>
          </a:p>
          <a:p>
            <a:r>
              <a:rPr lang="en-US" sz="3733" b="1" dirty="0"/>
              <a:t>Steps</a:t>
            </a:r>
          </a:p>
          <a:p>
            <a:endParaRPr lang="en-US" sz="2667" dirty="0"/>
          </a:p>
          <a:p>
            <a:pPr marL="609585" indent="-609585">
              <a:buFont typeface="+mj-lt"/>
              <a:buAutoNum type="arabicPeriod" startAt="3"/>
            </a:pPr>
            <a:r>
              <a:rPr lang="en-US" sz="2667" dirty="0"/>
              <a:t>From the resulting window, click </a:t>
            </a:r>
            <a:r>
              <a:rPr lang="en-US" sz="2667" dirty="0" smtClean="0"/>
              <a:t>the Hosted Chef </a:t>
            </a:r>
            <a:r>
              <a:rPr lang="en-US" sz="2667" b="1" dirty="0" smtClean="0"/>
              <a:t>Sign Up </a:t>
            </a:r>
            <a:r>
              <a:rPr lang="en-US" sz="2667" dirty="0" smtClean="0"/>
              <a:t>button.</a:t>
            </a:r>
            <a:endParaRPr lang="en-US" sz="2667" dirty="0"/>
          </a:p>
          <a:p>
            <a:endParaRPr lang="en-US" sz="2667" dirty="0"/>
          </a:p>
          <a:p>
            <a:endParaRPr lang="en-US" sz="2667" dirty="0"/>
          </a:p>
          <a:p>
            <a:endParaRPr lang="en-US" sz="2667" dirty="0"/>
          </a:p>
          <a:p>
            <a:endParaRPr lang="en-US" sz="4267" dirty="0"/>
          </a:p>
          <a:p>
            <a:endParaRPr lang="en-US" sz="4267" dirty="0"/>
          </a:p>
        </p:txBody>
      </p:sp>
      <p:pic>
        <p:nvPicPr>
          <p:cNvPr id="6" name="Picture 5"/>
          <p:cNvPicPr>
            <a:picLocks noChangeAspect="1"/>
          </p:cNvPicPr>
          <p:nvPr/>
        </p:nvPicPr>
        <p:blipFill>
          <a:blip r:embed="rId3"/>
          <a:stretch>
            <a:fillRect/>
          </a:stretch>
        </p:blipFill>
        <p:spPr>
          <a:xfrm>
            <a:off x="6873638" y="1759963"/>
            <a:ext cx="9079724" cy="6036451"/>
          </a:xfrm>
          <a:prstGeom prst="rect">
            <a:avLst/>
          </a:prstGeom>
          <a:ln>
            <a:solidFill>
              <a:schemeClr val="accent1"/>
            </a:solidFill>
          </a:ln>
        </p:spPr>
      </p:pic>
    </p:spTree>
    <p:extLst>
      <p:ext uri="{BB962C8B-B14F-4D97-AF65-F5344CB8AC3E}">
        <p14:creationId xmlns:p14="http://schemas.microsoft.com/office/powerpoint/2010/main" val="33337676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GE: Signing Up for a Hosted Chef Account</a:t>
            </a:r>
            <a:endParaRPr lang="en-US" dirty="0"/>
          </a:p>
        </p:txBody>
      </p:sp>
      <p:sp>
        <p:nvSpPr>
          <p:cNvPr id="3" name="Footer Placeholder 2"/>
          <p:cNvSpPr>
            <a:spLocks noGrp="1"/>
          </p:cNvSpPr>
          <p:nvPr>
            <p:ph type="ftr" sz="quarter" idx="10"/>
          </p:nvPr>
        </p:nvSpPr>
        <p:spPr>
          <a:xfrm>
            <a:off x="324400" y="8579607"/>
            <a:ext cx="5681953" cy="507556"/>
          </a:xfrm>
        </p:spPr>
        <p:txBody>
          <a:bodyPr/>
          <a:lstStyle/>
          <a:p>
            <a:pPr algn="l"/>
            <a:r>
              <a:rPr lang="en-US" dirty="0" smtClean="0"/>
              <a:t>©2015 Chef Software Inc.</a:t>
            </a:r>
            <a:endParaRPr lang="en-US" dirty="0"/>
          </a:p>
        </p:txBody>
      </p:sp>
      <p:sp>
        <p:nvSpPr>
          <p:cNvPr id="4" name="Slide Number Placeholder 3"/>
          <p:cNvSpPr>
            <a:spLocks noGrp="1"/>
          </p:cNvSpPr>
          <p:nvPr>
            <p:ph type="sldNum" sz="quarter" idx="11"/>
          </p:nvPr>
        </p:nvSpPr>
        <p:spPr>
          <a:xfrm>
            <a:off x="6299200" y="8579662"/>
            <a:ext cx="3657600" cy="486833"/>
          </a:xfrm>
        </p:spPr>
        <p:txBody>
          <a:bodyPr/>
          <a:lstStyle/>
          <a:p>
            <a:pPr algn="ctr"/>
            <a:fld id="{D3C6E21F-9381-4880-84FB-1E73165A9E9D}" type="slidenum">
              <a:rPr lang="en-US" smtClean="0"/>
              <a:pPr algn="ctr"/>
              <a:t>15</a:t>
            </a:fld>
            <a:endParaRPr lang="en-US" dirty="0"/>
          </a:p>
        </p:txBody>
      </p:sp>
      <p:sp>
        <p:nvSpPr>
          <p:cNvPr id="5" name="Text Placeholder 2"/>
          <p:cNvSpPr txBox="1">
            <a:spLocks/>
          </p:cNvSpPr>
          <p:nvPr/>
        </p:nvSpPr>
        <p:spPr bwMode="white">
          <a:xfrm>
            <a:off x="609600" y="1272989"/>
            <a:ext cx="7164779" cy="701040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3733" b="1" dirty="0"/>
          </a:p>
          <a:p>
            <a:r>
              <a:rPr lang="en-US" sz="3733" b="1" dirty="0"/>
              <a:t>Steps</a:t>
            </a:r>
          </a:p>
          <a:p>
            <a:endParaRPr lang="en-US" sz="2667" dirty="0"/>
          </a:p>
          <a:p>
            <a:pPr marL="609585" indent="-609585">
              <a:buFont typeface="+mj-lt"/>
              <a:buAutoNum type="arabicPeriod" startAt="4"/>
            </a:pPr>
            <a:r>
              <a:rPr lang="en-US" sz="2667" dirty="0"/>
              <a:t>Fill out the form as indicated in this image using </a:t>
            </a:r>
            <a:r>
              <a:rPr lang="en-US" sz="2667" dirty="0" smtClean="0"/>
              <a:t>your name </a:t>
            </a:r>
            <a:r>
              <a:rPr lang="en-US" sz="2667" dirty="0"/>
              <a:t>and a valid email address and then click </a:t>
            </a:r>
            <a:r>
              <a:rPr lang="en-US" sz="2667" b="1" dirty="0"/>
              <a:t>Get Started</a:t>
            </a:r>
            <a:r>
              <a:rPr lang="en-US" sz="2667" dirty="0"/>
              <a:t>.</a:t>
            </a:r>
          </a:p>
          <a:p>
            <a:pPr marL="609585" indent="-609585">
              <a:buFont typeface="+mj-lt"/>
              <a:buAutoNum type="arabicPeriod" startAt="4"/>
            </a:pPr>
            <a:endParaRPr lang="en-US" sz="2667" dirty="0"/>
          </a:p>
          <a:p>
            <a:r>
              <a:rPr lang="en-US" sz="2667" b="1" dirty="0"/>
              <a:t>Note</a:t>
            </a:r>
            <a:r>
              <a:rPr lang="en-US" sz="2667" dirty="0"/>
              <a:t>: You should write down </a:t>
            </a:r>
            <a:r>
              <a:rPr lang="en-US" sz="2667" dirty="0" smtClean="0"/>
              <a:t>your new </a:t>
            </a:r>
            <a:r>
              <a:rPr lang="en-US" sz="2667" dirty="0"/>
              <a:t>user name and remember </a:t>
            </a:r>
            <a:r>
              <a:rPr lang="en-US" sz="2667" dirty="0" smtClean="0"/>
              <a:t>your password</a:t>
            </a:r>
            <a:r>
              <a:rPr lang="en-US" sz="2667" dirty="0"/>
              <a:t>.</a:t>
            </a:r>
          </a:p>
          <a:p>
            <a:pPr marL="609585" indent="-609585">
              <a:buFont typeface="+mj-lt"/>
              <a:buAutoNum type="arabicPeriod" startAt="4"/>
            </a:pPr>
            <a:endParaRPr lang="en-US" sz="2667" dirty="0"/>
          </a:p>
          <a:p>
            <a:pPr lvl="1"/>
            <a:endParaRPr lang="en-US" sz="2133" dirty="0"/>
          </a:p>
          <a:p>
            <a:endParaRPr lang="en-US" sz="2667" dirty="0"/>
          </a:p>
          <a:p>
            <a:endParaRPr lang="en-US" sz="2667" dirty="0"/>
          </a:p>
          <a:p>
            <a:endParaRPr lang="en-US" sz="2667" dirty="0"/>
          </a:p>
          <a:p>
            <a:endParaRPr lang="en-US" sz="2667" dirty="0"/>
          </a:p>
          <a:p>
            <a:endParaRPr lang="en-US" sz="4267" dirty="0"/>
          </a:p>
          <a:p>
            <a:endParaRPr lang="en-US" sz="4267" dirty="0"/>
          </a:p>
        </p:txBody>
      </p:sp>
      <p:pic>
        <p:nvPicPr>
          <p:cNvPr id="8" name="Picture 7"/>
          <p:cNvPicPr>
            <a:picLocks noChangeAspect="1"/>
          </p:cNvPicPr>
          <p:nvPr/>
        </p:nvPicPr>
        <p:blipFill>
          <a:blip r:embed="rId3"/>
          <a:stretch>
            <a:fillRect/>
          </a:stretch>
        </p:blipFill>
        <p:spPr>
          <a:xfrm>
            <a:off x="7897805" y="1658091"/>
            <a:ext cx="7646995" cy="6397336"/>
          </a:xfrm>
          <a:prstGeom prst="rect">
            <a:avLst/>
          </a:prstGeom>
          <a:ln>
            <a:solidFill>
              <a:schemeClr val="accent1"/>
            </a:solidFill>
          </a:ln>
        </p:spPr>
      </p:pic>
    </p:spTree>
    <p:extLst>
      <p:ext uri="{BB962C8B-B14F-4D97-AF65-F5344CB8AC3E}">
        <p14:creationId xmlns:p14="http://schemas.microsoft.com/office/powerpoint/2010/main" val="16489224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GE: Signing Up for a Hosted Chef Account</a:t>
            </a:r>
            <a:endParaRPr lang="en-US" dirty="0"/>
          </a:p>
        </p:txBody>
      </p:sp>
      <p:sp>
        <p:nvSpPr>
          <p:cNvPr id="3" name="Footer Placeholder 2"/>
          <p:cNvSpPr>
            <a:spLocks noGrp="1"/>
          </p:cNvSpPr>
          <p:nvPr>
            <p:ph type="ftr" sz="quarter" idx="10"/>
          </p:nvPr>
        </p:nvSpPr>
        <p:spPr>
          <a:xfrm>
            <a:off x="324400" y="8579607"/>
            <a:ext cx="5681953" cy="507556"/>
          </a:xfrm>
        </p:spPr>
        <p:txBody>
          <a:bodyPr/>
          <a:lstStyle/>
          <a:p>
            <a:pPr algn="l"/>
            <a:r>
              <a:rPr lang="en-US" dirty="0" smtClean="0"/>
              <a:t>©2015 Chef Software Inc.</a:t>
            </a:r>
            <a:endParaRPr lang="en-US" dirty="0"/>
          </a:p>
        </p:txBody>
      </p:sp>
      <p:sp>
        <p:nvSpPr>
          <p:cNvPr id="4" name="Slide Number Placeholder 3"/>
          <p:cNvSpPr>
            <a:spLocks noGrp="1"/>
          </p:cNvSpPr>
          <p:nvPr>
            <p:ph type="sldNum" sz="quarter" idx="11"/>
          </p:nvPr>
        </p:nvSpPr>
        <p:spPr>
          <a:xfrm>
            <a:off x="6299200" y="8579662"/>
            <a:ext cx="3657600" cy="486833"/>
          </a:xfrm>
        </p:spPr>
        <p:txBody>
          <a:bodyPr/>
          <a:lstStyle/>
          <a:p>
            <a:pPr algn="ctr"/>
            <a:fld id="{D3C6E21F-9381-4880-84FB-1E73165A9E9D}" type="slidenum">
              <a:rPr lang="en-US" smtClean="0"/>
              <a:pPr algn="ctr"/>
              <a:t>16</a:t>
            </a:fld>
            <a:endParaRPr lang="en-US" dirty="0"/>
          </a:p>
        </p:txBody>
      </p:sp>
      <p:sp>
        <p:nvSpPr>
          <p:cNvPr id="5" name="Text Placeholder 2"/>
          <p:cNvSpPr txBox="1">
            <a:spLocks/>
          </p:cNvSpPr>
          <p:nvPr/>
        </p:nvSpPr>
        <p:spPr bwMode="white">
          <a:xfrm>
            <a:off x="609600" y="1272989"/>
            <a:ext cx="6744511" cy="701040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3733" b="1" dirty="0"/>
          </a:p>
          <a:p>
            <a:r>
              <a:rPr lang="en-US" sz="3733" b="1" dirty="0"/>
              <a:t>Steps</a:t>
            </a:r>
          </a:p>
          <a:p>
            <a:endParaRPr lang="en-US" sz="3733" b="1" dirty="0"/>
          </a:p>
          <a:p>
            <a:pPr marL="609585" indent="-609585">
              <a:buFont typeface="+mj-lt"/>
              <a:buAutoNum type="arabicPeriod" startAt="5"/>
            </a:pPr>
            <a:r>
              <a:rPr lang="en-US" sz="2667" dirty="0"/>
              <a:t>From the resulting page, click the </a:t>
            </a:r>
            <a:r>
              <a:rPr lang="en-US" sz="2667" b="1" dirty="0"/>
              <a:t>Create New Organization </a:t>
            </a:r>
            <a:r>
              <a:rPr lang="en-US" sz="2667" dirty="0"/>
              <a:t>button.</a:t>
            </a:r>
          </a:p>
          <a:p>
            <a:pPr marL="609585" indent="-609585">
              <a:buFont typeface="+mj-lt"/>
              <a:buAutoNum type="arabicPeriod" startAt="4"/>
            </a:pPr>
            <a:endParaRPr lang="en-US" sz="2667" dirty="0"/>
          </a:p>
          <a:p>
            <a:endParaRPr lang="en-US" sz="2667" dirty="0"/>
          </a:p>
          <a:p>
            <a:pPr lvl="1"/>
            <a:endParaRPr lang="en-US" sz="2133" dirty="0"/>
          </a:p>
          <a:p>
            <a:endParaRPr lang="en-US" sz="2667" dirty="0"/>
          </a:p>
          <a:p>
            <a:endParaRPr lang="en-US" sz="2667" dirty="0"/>
          </a:p>
          <a:p>
            <a:endParaRPr lang="en-US" sz="2667" dirty="0"/>
          </a:p>
          <a:p>
            <a:endParaRPr lang="en-US" sz="2667" dirty="0"/>
          </a:p>
          <a:p>
            <a:endParaRPr lang="en-US" sz="4267" dirty="0"/>
          </a:p>
          <a:p>
            <a:endParaRPr lang="en-US" sz="4267" dirty="0"/>
          </a:p>
        </p:txBody>
      </p:sp>
      <p:pic>
        <p:nvPicPr>
          <p:cNvPr id="6" name="Picture 5"/>
          <p:cNvPicPr>
            <a:picLocks noChangeAspect="1"/>
          </p:cNvPicPr>
          <p:nvPr/>
        </p:nvPicPr>
        <p:blipFill>
          <a:blip r:embed="rId3"/>
          <a:stretch>
            <a:fillRect/>
          </a:stretch>
        </p:blipFill>
        <p:spPr>
          <a:xfrm>
            <a:off x="7596434" y="2136589"/>
            <a:ext cx="8625263" cy="4861936"/>
          </a:xfrm>
          <a:prstGeom prst="rect">
            <a:avLst/>
          </a:prstGeom>
          <a:ln>
            <a:solidFill>
              <a:schemeClr val="accent1"/>
            </a:solidFill>
          </a:ln>
        </p:spPr>
      </p:pic>
    </p:spTree>
    <p:extLst>
      <p:ext uri="{BB962C8B-B14F-4D97-AF65-F5344CB8AC3E}">
        <p14:creationId xmlns:p14="http://schemas.microsoft.com/office/powerpoint/2010/main" val="249259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GE: Signing Up for a Hosted Chef Account</a:t>
            </a:r>
            <a:endParaRPr lang="en-US" dirty="0"/>
          </a:p>
        </p:txBody>
      </p:sp>
      <p:sp>
        <p:nvSpPr>
          <p:cNvPr id="3" name="Footer Placeholder 2"/>
          <p:cNvSpPr>
            <a:spLocks noGrp="1"/>
          </p:cNvSpPr>
          <p:nvPr>
            <p:ph type="ftr" sz="quarter" idx="10"/>
          </p:nvPr>
        </p:nvSpPr>
        <p:spPr>
          <a:xfrm>
            <a:off x="324400" y="8579607"/>
            <a:ext cx="5681953" cy="507556"/>
          </a:xfrm>
        </p:spPr>
        <p:txBody>
          <a:bodyPr/>
          <a:lstStyle/>
          <a:p>
            <a:pPr algn="l"/>
            <a:r>
              <a:rPr lang="en-US" dirty="0" smtClean="0"/>
              <a:t>©2015 Chef Software Inc.</a:t>
            </a:r>
            <a:endParaRPr lang="en-US" dirty="0"/>
          </a:p>
        </p:txBody>
      </p:sp>
      <p:sp>
        <p:nvSpPr>
          <p:cNvPr id="4" name="Slide Number Placeholder 3"/>
          <p:cNvSpPr>
            <a:spLocks noGrp="1"/>
          </p:cNvSpPr>
          <p:nvPr>
            <p:ph type="sldNum" sz="quarter" idx="11"/>
          </p:nvPr>
        </p:nvSpPr>
        <p:spPr>
          <a:xfrm>
            <a:off x="6299200" y="8579662"/>
            <a:ext cx="3657600" cy="486833"/>
          </a:xfrm>
        </p:spPr>
        <p:txBody>
          <a:bodyPr/>
          <a:lstStyle/>
          <a:p>
            <a:pPr algn="ctr"/>
            <a:fld id="{D3C6E21F-9381-4880-84FB-1E73165A9E9D}" type="slidenum">
              <a:rPr lang="en-US" smtClean="0"/>
              <a:pPr algn="ctr"/>
              <a:t>17</a:t>
            </a:fld>
            <a:endParaRPr lang="en-US" dirty="0"/>
          </a:p>
        </p:txBody>
      </p:sp>
      <p:sp>
        <p:nvSpPr>
          <p:cNvPr id="5" name="Text Placeholder 2"/>
          <p:cNvSpPr txBox="1">
            <a:spLocks/>
          </p:cNvSpPr>
          <p:nvPr/>
        </p:nvSpPr>
        <p:spPr bwMode="white">
          <a:xfrm>
            <a:off x="609600" y="1272989"/>
            <a:ext cx="7164779" cy="701040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3733" b="1" dirty="0"/>
          </a:p>
          <a:p>
            <a:r>
              <a:rPr lang="en-US" sz="3733" b="1" dirty="0"/>
              <a:t>Steps</a:t>
            </a:r>
            <a:br>
              <a:rPr lang="en-US" sz="3733" b="1" dirty="0"/>
            </a:br>
            <a:endParaRPr lang="en-US" sz="2667" dirty="0"/>
          </a:p>
          <a:p>
            <a:pPr marL="609585" indent="-609585">
              <a:buFont typeface="+mj-lt"/>
              <a:buAutoNum type="arabicPeriod" startAt="6"/>
            </a:pPr>
            <a:r>
              <a:rPr lang="en-US" sz="2667" dirty="0"/>
              <a:t>Fill out the resulting Create Organization form and then click </a:t>
            </a:r>
            <a:r>
              <a:rPr lang="en-US" sz="2667" b="1" dirty="0"/>
              <a:t>Create Organization</a:t>
            </a:r>
            <a:r>
              <a:rPr lang="en-US" sz="2667" dirty="0"/>
              <a:t>.</a:t>
            </a:r>
          </a:p>
          <a:p>
            <a:pPr lvl="1"/>
            <a:endParaRPr lang="en-US" sz="2133" dirty="0"/>
          </a:p>
          <a:p>
            <a:endParaRPr lang="en-US" sz="2667" dirty="0"/>
          </a:p>
          <a:p>
            <a:endParaRPr lang="en-US" sz="2667" dirty="0"/>
          </a:p>
          <a:p>
            <a:endParaRPr lang="en-US" sz="2667" dirty="0"/>
          </a:p>
          <a:p>
            <a:endParaRPr lang="en-US" sz="2667" dirty="0"/>
          </a:p>
          <a:p>
            <a:endParaRPr lang="en-US" sz="4267" dirty="0"/>
          </a:p>
          <a:p>
            <a:endParaRPr lang="en-US" sz="4267" dirty="0"/>
          </a:p>
        </p:txBody>
      </p:sp>
      <p:pic>
        <p:nvPicPr>
          <p:cNvPr id="7" name="Picture 6"/>
          <p:cNvPicPr>
            <a:picLocks noChangeAspect="1"/>
          </p:cNvPicPr>
          <p:nvPr/>
        </p:nvPicPr>
        <p:blipFill>
          <a:blip r:embed="rId3"/>
          <a:stretch>
            <a:fillRect/>
          </a:stretch>
        </p:blipFill>
        <p:spPr>
          <a:xfrm>
            <a:off x="8153400" y="2703532"/>
            <a:ext cx="7391400" cy="4343400"/>
          </a:xfrm>
          <a:prstGeom prst="rect">
            <a:avLst/>
          </a:prstGeom>
          <a:ln>
            <a:solidFill>
              <a:schemeClr val="accent1"/>
            </a:solidFill>
          </a:ln>
        </p:spPr>
      </p:pic>
    </p:spTree>
    <p:extLst>
      <p:ext uri="{BB962C8B-B14F-4D97-AF65-F5344CB8AC3E}">
        <p14:creationId xmlns:p14="http://schemas.microsoft.com/office/powerpoint/2010/main" val="1177550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GE: Signing Up for a Hosted Chef Account</a:t>
            </a:r>
            <a:endParaRPr lang="en-US" dirty="0"/>
          </a:p>
        </p:txBody>
      </p:sp>
      <p:sp>
        <p:nvSpPr>
          <p:cNvPr id="3" name="Footer Placeholder 2"/>
          <p:cNvSpPr>
            <a:spLocks noGrp="1"/>
          </p:cNvSpPr>
          <p:nvPr>
            <p:ph type="ftr" sz="quarter" idx="10"/>
          </p:nvPr>
        </p:nvSpPr>
        <p:spPr>
          <a:xfrm>
            <a:off x="324400" y="8579607"/>
            <a:ext cx="5681953" cy="507556"/>
          </a:xfrm>
        </p:spPr>
        <p:txBody>
          <a:bodyPr/>
          <a:lstStyle/>
          <a:p>
            <a:pPr algn="l"/>
            <a:r>
              <a:rPr lang="en-US" dirty="0" smtClean="0"/>
              <a:t>©2015 Chef Software Inc.</a:t>
            </a:r>
            <a:endParaRPr lang="en-US" dirty="0"/>
          </a:p>
        </p:txBody>
      </p:sp>
      <p:sp>
        <p:nvSpPr>
          <p:cNvPr id="4" name="Slide Number Placeholder 3"/>
          <p:cNvSpPr>
            <a:spLocks noGrp="1"/>
          </p:cNvSpPr>
          <p:nvPr>
            <p:ph type="sldNum" sz="quarter" idx="11"/>
          </p:nvPr>
        </p:nvSpPr>
        <p:spPr>
          <a:xfrm>
            <a:off x="6299200" y="8579662"/>
            <a:ext cx="3657600" cy="486833"/>
          </a:xfrm>
        </p:spPr>
        <p:txBody>
          <a:bodyPr/>
          <a:lstStyle/>
          <a:p>
            <a:pPr algn="ctr"/>
            <a:fld id="{D3C6E21F-9381-4880-84FB-1E73165A9E9D}" type="slidenum">
              <a:rPr lang="en-US" smtClean="0"/>
              <a:pPr algn="ctr"/>
              <a:t>18</a:t>
            </a:fld>
            <a:endParaRPr lang="en-US" dirty="0"/>
          </a:p>
        </p:txBody>
      </p:sp>
      <p:sp>
        <p:nvSpPr>
          <p:cNvPr id="5" name="Text Placeholder 2"/>
          <p:cNvSpPr txBox="1">
            <a:spLocks/>
          </p:cNvSpPr>
          <p:nvPr/>
        </p:nvSpPr>
        <p:spPr bwMode="white">
          <a:xfrm>
            <a:off x="609600" y="1272989"/>
            <a:ext cx="7164779" cy="701040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3733" b="1" dirty="0"/>
          </a:p>
          <a:p>
            <a:r>
              <a:rPr lang="en-US" sz="3733" b="1" dirty="0"/>
              <a:t>Steps</a:t>
            </a:r>
            <a:br>
              <a:rPr lang="en-US" sz="3733" b="1" dirty="0"/>
            </a:br>
            <a:endParaRPr lang="en-US" sz="2667" dirty="0"/>
          </a:p>
          <a:p>
            <a:pPr marL="609585" indent="-609585">
              <a:buFont typeface="+mj-lt"/>
              <a:buAutoNum type="arabicPeriod" startAt="7"/>
            </a:pPr>
            <a:r>
              <a:rPr lang="en-US" sz="2667" dirty="0"/>
              <a:t>From the resulting page, click the </a:t>
            </a:r>
            <a:r>
              <a:rPr lang="en-US" sz="2667" b="1" dirty="0"/>
              <a:t>Organizations</a:t>
            </a:r>
            <a:r>
              <a:rPr lang="en-US" sz="2667" dirty="0"/>
              <a:t> link to see </a:t>
            </a:r>
            <a:r>
              <a:rPr lang="en-US" sz="2667" dirty="0" smtClean="0"/>
              <a:t>your new </a:t>
            </a:r>
            <a:r>
              <a:rPr lang="en-US" sz="2667" dirty="0"/>
              <a:t>organization.</a:t>
            </a:r>
          </a:p>
          <a:p>
            <a:pPr marL="609585" indent="-609585">
              <a:buFont typeface="+mj-lt"/>
              <a:buAutoNum type="arabicPeriod" startAt="7"/>
            </a:pPr>
            <a:endParaRPr lang="en-US" sz="2667" dirty="0"/>
          </a:p>
          <a:p>
            <a:pPr lvl="1"/>
            <a:endParaRPr lang="en-US" sz="2133" dirty="0"/>
          </a:p>
          <a:p>
            <a:endParaRPr lang="en-US" sz="2667" dirty="0"/>
          </a:p>
          <a:p>
            <a:endParaRPr lang="en-US" sz="2667" dirty="0"/>
          </a:p>
          <a:p>
            <a:endParaRPr lang="en-US" sz="2667" dirty="0"/>
          </a:p>
          <a:p>
            <a:endParaRPr lang="en-US" sz="2667" dirty="0"/>
          </a:p>
          <a:p>
            <a:endParaRPr lang="en-US" sz="4267" dirty="0"/>
          </a:p>
          <a:p>
            <a:endParaRPr lang="en-US" sz="4267" dirty="0"/>
          </a:p>
        </p:txBody>
      </p:sp>
      <p:pic>
        <p:nvPicPr>
          <p:cNvPr id="6" name="Picture 5"/>
          <p:cNvPicPr>
            <a:picLocks noChangeAspect="1"/>
          </p:cNvPicPr>
          <p:nvPr/>
        </p:nvPicPr>
        <p:blipFill>
          <a:blip r:embed="rId3"/>
          <a:stretch>
            <a:fillRect/>
          </a:stretch>
        </p:blipFill>
        <p:spPr>
          <a:xfrm>
            <a:off x="8128001" y="1213457"/>
            <a:ext cx="6711372" cy="3737236"/>
          </a:xfrm>
          <a:prstGeom prst="rect">
            <a:avLst/>
          </a:prstGeom>
          <a:ln>
            <a:solidFill>
              <a:schemeClr val="accent1"/>
            </a:solidFill>
          </a:ln>
        </p:spPr>
      </p:pic>
      <p:cxnSp>
        <p:nvCxnSpPr>
          <p:cNvPr id="10" name="Straight Arrow Connector 9"/>
          <p:cNvCxnSpPr/>
          <p:nvPr/>
        </p:nvCxnSpPr>
        <p:spPr>
          <a:xfrm flipV="1">
            <a:off x="6808520" y="1884219"/>
            <a:ext cx="1773381" cy="1219200"/>
          </a:xfrm>
          <a:prstGeom prst="straightConnector1">
            <a:avLst/>
          </a:prstGeom>
          <a:ln w="19050">
            <a:solidFill>
              <a:schemeClr val="accent1"/>
            </a:solidFill>
            <a:tailEnd type="triangle"/>
          </a:ln>
        </p:spPr>
        <p:style>
          <a:lnRef idx="3">
            <a:schemeClr val="accent1"/>
          </a:lnRef>
          <a:fillRef idx="0">
            <a:schemeClr val="accent1"/>
          </a:fillRef>
          <a:effectRef idx="2">
            <a:schemeClr val="accent1"/>
          </a:effectRef>
          <a:fontRef idx="minor">
            <a:schemeClr val="tx1"/>
          </a:fontRef>
        </p:style>
      </p:cxnSp>
      <p:sp>
        <p:nvSpPr>
          <p:cNvPr id="7" name="Oval 6"/>
          <p:cNvSpPr/>
          <p:nvPr/>
        </p:nvSpPr>
        <p:spPr bwMode="auto">
          <a:xfrm>
            <a:off x="10181113" y="6175171"/>
            <a:ext cx="1710047" cy="1108363"/>
          </a:xfrm>
          <a:prstGeom prst="ellipse">
            <a:avLst/>
          </a:prstGeom>
          <a:no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grpSp>
        <p:nvGrpSpPr>
          <p:cNvPr id="9" name="Group 8"/>
          <p:cNvGrpSpPr/>
          <p:nvPr/>
        </p:nvGrpSpPr>
        <p:grpSpPr>
          <a:xfrm>
            <a:off x="8128000" y="5173097"/>
            <a:ext cx="8003293" cy="2915743"/>
            <a:chOff x="8128000" y="5367647"/>
            <a:chExt cx="8003293" cy="2915743"/>
          </a:xfrm>
        </p:grpSpPr>
        <p:pic>
          <p:nvPicPr>
            <p:cNvPr id="8" name="Picture 7"/>
            <p:cNvPicPr>
              <a:picLocks noChangeAspect="1"/>
            </p:cNvPicPr>
            <p:nvPr/>
          </p:nvPicPr>
          <p:blipFill>
            <a:blip r:embed="rId4"/>
            <a:stretch>
              <a:fillRect/>
            </a:stretch>
          </p:blipFill>
          <p:spPr>
            <a:xfrm>
              <a:off x="8128000" y="5367647"/>
              <a:ext cx="8003293" cy="2915743"/>
            </a:xfrm>
            <a:prstGeom prst="rect">
              <a:avLst/>
            </a:prstGeom>
            <a:ln>
              <a:solidFill>
                <a:schemeClr val="accent1"/>
              </a:solidFill>
            </a:ln>
          </p:spPr>
        </p:pic>
        <p:sp>
          <p:nvSpPr>
            <p:cNvPr id="11" name="Oval 10"/>
            <p:cNvSpPr/>
            <p:nvPr/>
          </p:nvSpPr>
          <p:spPr bwMode="auto">
            <a:xfrm>
              <a:off x="10181113" y="6175171"/>
              <a:ext cx="1947553" cy="1108363"/>
            </a:xfrm>
            <a:prstGeom prst="ellipse">
              <a:avLst/>
            </a:prstGeom>
            <a:noFill/>
            <a:ln>
              <a:solidFill>
                <a:schemeClr val="accent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grpSp>
    </p:spTree>
    <p:extLst>
      <p:ext uri="{BB962C8B-B14F-4D97-AF65-F5344CB8AC3E}">
        <p14:creationId xmlns:p14="http://schemas.microsoft.com/office/powerpoint/2010/main" val="405001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GE: Signing Up for a Hosted Chef Account</a:t>
            </a:r>
            <a:endParaRPr lang="en-US" dirty="0"/>
          </a:p>
        </p:txBody>
      </p:sp>
      <p:sp>
        <p:nvSpPr>
          <p:cNvPr id="3" name="Footer Placeholder 2"/>
          <p:cNvSpPr>
            <a:spLocks noGrp="1"/>
          </p:cNvSpPr>
          <p:nvPr>
            <p:ph type="ftr" sz="quarter" idx="10"/>
          </p:nvPr>
        </p:nvSpPr>
        <p:spPr>
          <a:xfrm>
            <a:off x="324400" y="8579607"/>
            <a:ext cx="5681953" cy="507556"/>
          </a:xfrm>
        </p:spPr>
        <p:txBody>
          <a:bodyPr/>
          <a:lstStyle/>
          <a:p>
            <a:pPr algn="l"/>
            <a:r>
              <a:rPr lang="en-US" dirty="0" smtClean="0"/>
              <a:t>©2015 Chef Software Inc.</a:t>
            </a:r>
            <a:endParaRPr lang="en-US" dirty="0"/>
          </a:p>
        </p:txBody>
      </p:sp>
      <p:sp>
        <p:nvSpPr>
          <p:cNvPr id="4" name="Slide Number Placeholder 3"/>
          <p:cNvSpPr>
            <a:spLocks noGrp="1"/>
          </p:cNvSpPr>
          <p:nvPr>
            <p:ph type="sldNum" sz="quarter" idx="11"/>
          </p:nvPr>
        </p:nvSpPr>
        <p:spPr>
          <a:xfrm>
            <a:off x="6299200" y="8579662"/>
            <a:ext cx="3657600" cy="486833"/>
          </a:xfrm>
        </p:spPr>
        <p:txBody>
          <a:bodyPr/>
          <a:lstStyle/>
          <a:p>
            <a:pPr algn="ctr"/>
            <a:fld id="{D3C6E21F-9381-4880-84FB-1E73165A9E9D}" type="slidenum">
              <a:rPr lang="en-US" smtClean="0"/>
              <a:pPr algn="ctr"/>
              <a:t>19</a:t>
            </a:fld>
            <a:endParaRPr lang="en-US" dirty="0"/>
          </a:p>
        </p:txBody>
      </p:sp>
      <p:sp>
        <p:nvSpPr>
          <p:cNvPr id="5" name="Text Placeholder 2"/>
          <p:cNvSpPr txBox="1">
            <a:spLocks/>
          </p:cNvSpPr>
          <p:nvPr/>
        </p:nvSpPr>
        <p:spPr bwMode="white">
          <a:xfrm>
            <a:off x="609600" y="1272989"/>
            <a:ext cx="7164779" cy="701040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3733" b="1" dirty="0"/>
          </a:p>
          <a:p>
            <a:r>
              <a:rPr lang="en-US" sz="3733" b="1" dirty="0"/>
              <a:t>Steps</a:t>
            </a:r>
            <a:br>
              <a:rPr lang="en-US" sz="3733" b="1" dirty="0"/>
            </a:br>
            <a:endParaRPr lang="en-US" sz="2667" dirty="0"/>
          </a:p>
          <a:p>
            <a:pPr marL="609585" indent="-609585">
              <a:buFont typeface="+mj-lt"/>
              <a:buAutoNum type="arabicPeriod" startAt="8"/>
            </a:pPr>
            <a:r>
              <a:rPr lang="en-US" sz="2667" dirty="0"/>
              <a:t>Click the </a:t>
            </a:r>
            <a:r>
              <a:rPr lang="en-US" sz="2667" b="1" dirty="0"/>
              <a:t>Users </a:t>
            </a:r>
            <a:r>
              <a:rPr lang="en-US" sz="2667" dirty="0"/>
              <a:t>link in the left column and then click </a:t>
            </a:r>
            <a:r>
              <a:rPr lang="en-US" sz="2667" dirty="0" smtClean="0"/>
              <a:t>your Organization </a:t>
            </a:r>
            <a:r>
              <a:rPr lang="en-US" sz="2667" dirty="0"/>
              <a:t>User Name to highlight it.</a:t>
            </a:r>
          </a:p>
          <a:p>
            <a:pPr lvl="1"/>
            <a:endParaRPr lang="en-US" sz="2133" dirty="0"/>
          </a:p>
          <a:p>
            <a:endParaRPr lang="en-US" sz="2667" dirty="0"/>
          </a:p>
          <a:p>
            <a:endParaRPr lang="en-US" sz="2667" dirty="0"/>
          </a:p>
          <a:p>
            <a:endParaRPr lang="en-US" sz="2667" dirty="0"/>
          </a:p>
          <a:p>
            <a:endParaRPr lang="en-US" sz="2667" dirty="0"/>
          </a:p>
          <a:p>
            <a:endParaRPr lang="en-US" sz="4267" dirty="0"/>
          </a:p>
          <a:p>
            <a:endParaRPr lang="en-US" sz="4267" dirty="0"/>
          </a:p>
        </p:txBody>
      </p:sp>
      <p:pic>
        <p:nvPicPr>
          <p:cNvPr id="8" name="Picture 7"/>
          <p:cNvPicPr>
            <a:picLocks noChangeAspect="1"/>
          </p:cNvPicPr>
          <p:nvPr/>
        </p:nvPicPr>
        <p:blipFill>
          <a:blip r:embed="rId3"/>
          <a:stretch>
            <a:fillRect/>
          </a:stretch>
        </p:blipFill>
        <p:spPr>
          <a:xfrm>
            <a:off x="8603013" y="1128214"/>
            <a:ext cx="6941787" cy="4014115"/>
          </a:xfrm>
          <a:prstGeom prst="rect">
            <a:avLst/>
          </a:prstGeom>
          <a:ln>
            <a:solidFill>
              <a:schemeClr val="accent1"/>
            </a:solidFill>
          </a:ln>
        </p:spPr>
      </p:pic>
      <p:pic>
        <p:nvPicPr>
          <p:cNvPr id="11" name="Picture 10"/>
          <p:cNvPicPr>
            <a:picLocks noChangeAspect="1"/>
          </p:cNvPicPr>
          <p:nvPr/>
        </p:nvPicPr>
        <p:blipFill>
          <a:blip r:embed="rId4"/>
          <a:stretch>
            <a:fillRect/>
          </a:stretch>
        </p:blipFill>
        <p:spPr>
          <a:xfrm>
            <a:off x="8603013" y="5275590"/>
            <a:ext cx="6941787" cy="2850035"/>
          </a:xfrm>
          <a:prstGeom prst="rect">
            <a:avLst/>
          </a:prstGeom>
          <a:ln>
            <a:solidFill>
              <a:schemeClr val="accent1"/>
            </a:solidFill>
          </a:ln>
        </p:spPr>
      </p:pic>
    </p:spTree>
    <p:extLst>
      <p:ext uri="{BB962C8B-B14F-4D97-AF65-F5344CB8AC3E}">
        <p14:creationId xmlns:p14="http://schemas.microsoft.com/office/powerpoint/2010/main" val="10369608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After completing this module, you should be able to</a:t>
            </a:r>
          </a:p>
          <a:p>
            <a:pPr marL="918610" lvl="1" indent="-609585">
              <a:buFont typeface="Wingdings" panose="05000000000000000000" pitchFamily="2" charset="2"/>
              <a:buChar char="Ø"/>
            </a:pPr>
            <a:r>
              <a:rPr lang="en-US" dirty="0" smtClean="0"/>
              <a:t>Connect your local </a:t>
            </a:r>
            <a:r>
              <a:rPr lang="en-US" dirty="0"/>
              <a:t>workstation (laptop) to a Chef </a:t>
            </a:r>
            <a:r>
              <a:rPr lang="en-US" dirty="0" smtClean="0"/>
              <a:t>Server</a:t>
            </a:r>
          </a:p>
          <a:p>
            <a:pPr marL="918610" lvl="1" indent="-609585">
              <a:buFont typeface="Wingdings" panose="05000000000000000000" pitchFamily="2" charset="2"/>
              <a:buChar char="Ø"/>
            </a:pPr>
            <a:r>
              <a:rPr lang="en-US" dirty="0" smtClean="0"/>
              <a:t>Use </a:t>
            </a:r>
            <a:r>
              <a:rPr lang="en-US" dirty="0"/>
              <a:t>the knife </a:t>
            </a:r>
            <a:r>
              <a:rPr lang="en-US" dirty="0" smtClean="0"/>
              <a:t>command to upload </a:t>
            </a:r>
            <a:r>
              <a:rPr lang="en-US" dirty="0"/>
              <a:t>cookbooks to a Chef </a:t>
            </a:r>
            <a:r>
              <a:rPr lang="en-US" dirty="0" smtClean="0"/>
              <a:t>Server</a:t>
            </a:r>
          </a:p>
          <a:p>
            <a:pPr marL="918610" lvl="1" indent="-609585">
              <a:buFont typeface="Wingdings" panose="05000000000000000000" pitchFamily="2" charset="2"/>
              <a:buChar char="Ø"/>
            </a:pPr>
            <a:r>
              <a:rPr lang="en-US" dirty="0" smtClean="0"/>
              <a:t>Bootstrap </a:t>
            </a:r>
            <a:r>
              <a:rPr lang="en-US" dirty="0"/>
              <a:t>a </a:t>
            </a:r>
            <a:r>
              <a:rPr lang="en-US" dirty="0" smtClean="0"/>
              <a:t>node</a:t>
            </a:r>
          </a:p>
          <a:p>
            <a:pPr marL="918610" lvl="1" indent="-609585">
              <a:buFont typeface="Wingdings" panose="05000000000000000000" pitchFamily="2" charset="2"/>
              <a:buChar char="Ø"/>
            </a:pPr>
            <a:r>
              <a:rPr lang="en-US" dirty="0" smtClean="0"/>
              <a:t>Manage </a:t>
            </a:r>
            <a:r>
              <a:rPr lang="en-US" dirty="0"/>
              <a:t>a node via a Chef Server.</a:t>
            </a:r>
            <a:endParaRPr lang="en-US" dirty="0" smtClean="0"/>
          </a:p>
          <a:p>
            <a:pPr marL="918610" lvl="1" indent="-609585">
              <a:buFont typeface="Arial" panose="020B0604020202020204" pitchFamily="34" charset="0"/>
              <a:buChar char="•"/>
            </a:pPr>
            <a:endParaRPr lang="en-US" dirty="0" smtClean="0"/>
          </a:p>
          <a:p>
            <a:pPr marL="918610" lvl="1" indent="-609585">
              <a:buFont typeface="Arial" panose="020B0604020202020204" pitchFamily="34" charset="0"/>
              <a:buChar char="•"/>
            </a:pPr>
            <a:endParaRPr lang="en-US" dirty="0" smtClean="0"/>
          </a:p>
          <a:p>
            <a:pPr lvl="1"/>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1861291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GE: Signing Up for a Hosted Chef Account</a:t>
            </a:r>
            <a:endParaRPr lang="en-US" dirty="0"/>
          </a:p>
        </p:txBody>
      </p:sp>
      <p:sp>
        <p:nvSpPr>
          <p:cNvPr id="3" name="Footer Placeholder 2"/>
          <p:cNvSpPr>
            <a:spLocks noGrp="1"/>
          </p:cNvSpPr>
          <p:nvPr>
            <p:ph type="ftr" sz="quarter" idx="10"/>
          </p:nvPr>
        </p:nvSpPr>
        <p:spPr>
          <a:xfrm>
            <a:off x="324400" y="8579607"/>
            <a:ext cx="5681953" cy="507556"/>
          </a:xfrm>
        </p:spPr>
        <p:txBody>
          <a:bodyPr/>
          <a:lstStyle/>
          <a:p>
            <a:pPr algn="l"/>
            <a:r>
              <a:rPr lang="en-US" dirty="0" smtClean="0"/>
              <a:t>©2015 Chef Software Inc.</a:t>
            </a:r>
            <a:endParaRPr lang="en-US" dirty="0"/>
          </a:p>
        </p:txBody>
      </p:sp>
      <p:sp>
        <p:nvSpPr>
          <p:cNvPr id="4" name="Slide Number Placeholder 3"/>
          <p:cNvSpPr>
            <a:spLocks noGrp="1"/>
          </p:cNvSpPr>
          <p:nvPr>
            <p:ph type="sldNum" sz="quarter" idx="11"/>
          </p:nvPr>
        </p:nvSpPr>
        <p:spPr>
          <a:xfrm>
            <a:off x="6299200" y="8579662"/>
            <a:ext cx="3657600" cy="486833"/>
          </a:xfrm>
        </p:spPr>
        <p:txBody>
          <a:bodyPr/>
          <a:lstStyle/>
          <a:p>
            <a:pPr algn="ctr"/>
            <a:fld id="{D3C6E21F-9381-4880-84FB-1E73165A9E9D}" type="slidenum">
              <a:rPr lang="en-US" smtClean="0"/>
              <a:pPr algn="ctr"/>
              <a:t>20</a:t>
            </a:fld>
            <a:endParaRPr lang="en-US" dirty="0"/>
          </a:p>
        </p:txBody>
      </p:sp>
      <p:sp>
        <p:nvSpPr>
          <p:cNvPr id="5" name="Text Placeholder 2"/>
          <p:cNvSpPr txBox="1">
            <a:spLocks/>
          </p:cNvSpPr>
          <p:nvPr/>
        </p:nvSpPr>
        <p:spPr bwMode="white">
          <a:xfrm>
            <a:off x="609600" y="1272989"/>
            <a:ext cx="7164779" cy="701040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3733" b="1" dirty="0"/>
          </a:p>
          <a:p>
            <a:r>
              <a:rPr lang="en-US" sz="3733" b="1" dirty="0"/>
              <a:t>Steps</a:t>
            </a:r>
            <a:br>
              <a:rPr lang="en-US" sz="3733" b="1" dirty="0"/>
            </a:br>
            <a:endParaRPr lang="en-US" sz="2667" dirty="0"/>
          </a:p>
          <a:p>
            <a:pPr marL="609585" indent="-609585">
              <a:buFont typeface="+mj-lt"/>
              <a:buAutoNum type="arabicPeriod" startAt="9"/>
            </a:pPr>
            <a:r>
              <a:rPr lang="en-US" sz="2667" dirty="0"/>
              <a:t>Click the </a:t>
            </a:r>
            <a:r>
              <a:rPr lang="en-US" sz="2667" b="1" dirty="0"/>
              <a:t>Reset Key </a:t>
            </a:r>
            <a:r>
              <a:rPr lang="en-US" sz="2667" dirty="0"/>
              <a:t>link to reset </a:t>
            </a:r>
            <a:r>
              <a:rPr lang="en-US" sz="2667" dirty="0" smtClean="0"/>
              <a:t>your user </a:t>
            </a:r>
            <a:r>
              <a:rPr lang="en-US" sz="2667" dirty="0"/>
              <a:t>key.</a:t>
            </a:r>
          </a:p>
          <a:p>
            <a:pPr marL="609585" indent="-609585">
              <a:buFont typeface="+mj-lt"/>
              <a:buAutoNum type="arabicPeriod" startAt="9"/>
            </a:pPr>
            <a:r>
              <a:rPr lang="en-US" sz="2667" dirty="0"/>
              <a:t>On the resulting window, click the </a:t>
            </a:r>
            <a:r>
              <a:rPr lang="en-US" sz="2667" b="1" dirty="0"/>
              <a:t>Reset Key</a:t>
            </a:r>
            <a:r>
              <a:rPr lang="en-US" sz="2667" dirty="0"/>
              <a:t> button.</a:t>
            </a:r>
          </a:p>
          <a:p>
            <a:pPr marL="609585" indent="-609585">
              <a:buFont typeface="+mj-lt"/>
              <a:buAutoNum type="arabicPeriod" startAt="4"/>
            </a:pPr>
            <a:endParaRPr lang="en-US" sz="2667" dirty="0"/>
          </a:p>
          <a:p>
            <a:pPr lvl="1"/>
            <a:endParaRPr lang="en-US" sz="2133" dirty="0"/>
          </a:p>
          <a:p>
            <a:endParaRPr lang="en-US" sz="2667" dirty="0"/>
          </a:p>
          <a:p>
            <a:endParaRPr lang="en-US" sz="2667" dirty="0"/>
          </a:p>
          <a:p>
            <a:endParaRPr lang="en-US" sz="2667" dirty="0"/>
          </a:p>
          <a:p>
            <a:endParaRPr lang="en-US" sz="2667" dirty="0"/>
          </a:p>
          <a:p>
            <a:endParaRPr lang="en-US" sz="4267" dirty="0"/>
          </a:p>
          <a:p>
            <a:endParaRPr lang="en-US" sz="4267" dirty="0"/>
          </a:p>
        </p:txBody>
      </p:sp>
      <p:pic>
        <p:nvPicPr>
          <p:cNvPr id="8" name="Picture 7"/>
          <p:cNvPicPr>
            <a:picLocks noChangeAspect="1"/>
          </p:cNvPicPr>
          <p:nvPr/>
        </p:nvPicPr>
        <p:blipFill>
          <a:blip r:embed="rId3"/>
          <a:stretch>
            <a:fillRect/>
          </a:stretch>
        </p:blipFill>
        <p:spPr>
          <a:xfrm>
            <a:off x="8687460" y="1565893"/>
            <a:ext cx="7403360" cy="3326740"/>
          </a:xfrm>
          <a:prstGeom prst="rect">
            <a:avLst/>
          </a:prstGeom>
          <a:ln>
            <a:solidFill>
              <a:schemeClr val="accent1"/>
            </a:solidFill>
          </a:ln>
        </p:spPr>
      </p:pic>
      <p:pic>
        <p:nvPicPr>
          <p:cNvPr id="9" name="Picture 8"/>
          <p:cNvPicPr>
            <a:picLocks noChangeAspect="1"/>
          </p:cNvPicPr>
          <p:nvPr/>
        </p:nvPicPr>
        <p:blipFill>
          <a:blip r:embed="rId4"/>
          <a:stretch>
            <a:fillRect/>
          </a:stretch>
        </p:blipFill>
        <p:spPr>
          <a:xfrm>
            <a:off x="8687460" y="5225177"/>
            <a:ext cx="7518400" cy="2794000"/>
          </a:xfrm>
          <a:prstGeom prst="rect">
            <a:avLst/>
          </a:prstGeom>
          <a:ln>
            <a:solidFill>
              <a:schemeClr val="accent1"/>
            </a:solidFill>
          </a:ln>
        </p:spPr>
      </p:pic>
    </p:spTree>
    <p:extLst>
      <p:ext uri="{BB962C8B-B14F-4D97-AF65-F5344CB8AC3E}">
        <p14:creationId xmlns:p14="http://schemas.microsoft.com/office/powerpoint/2010/main" val="889174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GE: Signing Up for a Hosted Chef Account</a:t>
            </a:r>
            <a:endParaRPr lang="en-US" dirty="0"/>
          </a:p>
        </p:txBody>
      </p:sp>
      <p:sp>
        <p:nvSpPr>
          <p:cNvPr id="3" name="Footer Placeholder 2"/>
          <p:cNvSpPr>
            <a:spLocks noGrp="1"/>
          </p:cNvSpPr>
          <p:nvPr>
            <p:ph type="ftr" sz="quarter" idx="10"/>
          </p:nvPr>
        </p:nvSpPr>
        <p:spPr>
          <a:xfrm>
            <a:off x="324400" y="8579607"/>
            <a:ext cx="5681953" cy="507556"/>
          </a:xfrm>
        </p:spPr>
        <p:txBody>
          <a:bodyPr/>
          <a:lstStyle/>
          <a:p>
            <a:pPr algn="l"/>
            <a:r>
              <a:rPr lang="en-US" dirty="0" smtClean="0"/>
              <a:t>©2015 Chef Software Inc.</a:t>
            </a:r>
            <a:endParaRPr lang="en-US" dirty="0"/>
          </a:p>
        </p:txBody>
      </p:sp>
      <p:sp>
        <p:nvSpPr>
          <p:cNvPr id="4" name="Slide Number Placeholder 3"/>
          <p:cNvSpPr>
            <a:spLocks noGrp="1"/>
          </p:cNvSpPr>
          <p:nvPr>
            <p:ph type="sldNum" sz="quarter" idx="11"/>
          </p:nvPr>
        </p:nvSpPr>
        <p:spPr>
          <a:xfrm>
            <a:off x="6299200" y="8579662"/>
            <a:ext cx="3657600" cy="486833"/>
          </a:xfrm>
        </p:spPr>
        <p:txBody>
          <a:bodyPr/>
          <a:lstStyle/>
          <a:p>
            <a:pPr algn="ctr"/>
            <a:fld id="{D3C6E21F-9381-4880-84FB-1E73165A9E9D}" type="slidenum">
              <a:rPr lang="en-US" smtClean="0"/>
              <a:pPr algn="ctr"/>
              <a:t>21</a:t>
            </a:fld>
            <a:endParaRPr lang="en-US" dirty="0"/>
          </a:p>
        </p:txBody>
      </p:sp>
      <p:sp>
        <p:nvSpPr>
          <p:cNvPr id="5" name="Text Placeholder 2"/>
          <p:cNvSpPr txBox="1">
            <a:spLocks/>
          </p:cNvSpPr>
          <p:nvPr/>
        </p:nvSpPr>
        <p:spPr bwMode="white">
          <a:xfrm>
            <a:off x="609600" y="1272989"/>
            <a:ext cx="7687293" cy="701040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3733" b="1" dirty="0"/>
          </a:p>
          <a:p>
            <a:r>
              <a:rPr lang="en-US" sz="3733" b="1" dirty="0"/>
              <a:t>Steps</a:t>
            </a:r>
            <a:br>
              <a:rPr lang="en-US" sz="3733" b="1" dirty="0"/>
            </a:br>
            <a:endParaRPr lang="en-US" sz="2667" dirty="0"/>
          </a:p>
          <a:p>
            <a:pPr marL="609585" indent="-609585">
              <a:buFont typeface="+mj-lt"/>
              <a:buAutoNum type="arabicPeriod" startAt="11"/>
            </a:pPr>
            <a:r>
              <a:rPr lang="en-US" sz="2667" dirty="0"/>
              <a:t>From the resulting Reset Key window, click the </a:t>
            </a:r>
            <a:r>
              <a:rPr lang="en-US" sz="2667" b="1" dirty="0"/>
              <a:t>Download</a:t>
            </a:r>
            <a:r>
              <a:rPr lang="en-US" sz="2667" dirty="0"/>
              <a:t> button.</a:t>
            </a:r>
          </a:p>
          <a:p>
            <a:pPr marL="609585" indent="-609585">
              <a:buFont typeface="+mj-lt"/>
              <a:buAutoNum type="arabicPeriod" startAt="11"/>
            </a:pPr>
            <a:r>
              <a:rPr lang="en-US" sz="2667" dirty="0"/>
              <a:t>After downloading, copy the new key to </a:t>
            </a:r>
            <a:r>
              <a:rPr lang="en-US" sz="2667" dirty="0" smtClean="0"/>
              <a:t>your local </a:t>
            </a:r>
            <a:r>
              <a:rPr lang="en-US" sz="2667" b="1" dirty="0"/>
              <a:t>chef-repo &gt; .chef </a:t>
            </a:r>
            <a:r>
              <a:rPr lang="en-US" sz="2667" dirty="0"/>
              <a:t>directory on </a:t>
            </a:r>
            <a:r>
              <a:rPr lang="en-US" sz="2667" dirty="0" smtClean="0"/>
              <a:t>your workstation</a:t>
            </a:r>
            <a:r>
              <a:rPr lang="en-US" sz="2667" dirty="0"/>
              <a:t>.</a:t>
            </a:r>
            <a:endParaRPr lang="en-US" sz="2533" dirty="0"/>
          </a:p>
          <a:p>
            <a:endParaRPr lang="en-US" sz="2533" dirty="0"/>
          </a:p>
          <a:p>
            <a:pPr marL="609585" indent="-609585">
              <a:buFont typeface="+mj-lt"/>
              <a:buAutoNum type="arabicPeriod" startAt="4"/>
            </a:pPr>
            <a:endParaRPr lang="en-US" sz="2667" dirty="0"/>
          </a:p>
          <a:p>
            <a:pPr lvl="1"/>
            <a:endParaRPr lang="en-US" sz="2133" dirty="0"/>
          </a:p>
          <a:p>
            <a:endParaRPr lang="en-US" sz="2667" dirty="0"/>
          </a:p>
          <a:p>
            <a:endParaRPr lang="en-US" sz="2667" dirty="0"/>
          </a:p>
          <a:p>
            <a:endParaRPr lang="en-US" sz="2667" dirty="0"/>
          </a:p>
          <a:p>
            <a:endParaRPr lang="en-US" sz="2667" dirty="0"/>
          </a:p>
          <a:p>
            <a:endParaRPr lang="en-US" sz="4267" dirty="0"/>
          </a:p>
          <a:p>
            <a:endParaRPr lang="en-US" sz="4267" dirty="0"/>
          </a:p>
        </p:txBody>
      </p:sp>
      <p:pic>
        <p:nvPicPr>
          <p:cNvPr id="7" name="Picture 6"/>
          <p:cNvPicPr>
            <a:picLocks noChangeAspect="1"/>
          </p:cNvPicPr>
          <p:nvPr/>
        </p:nvPicPr>
        <p:blipFill>
          <a:blip r:embed="rId3"/>
          <a:stretch>
            <a:fillRect/>
          </a:stretch>
        </p:blipFill>
        <p:spPr>
          <a:xfrm>
            <a:off x="8910536" y="1156259"/>
            <a:ext cx="7044623" cy="6925021"/>
          </a:xfrm>
          <a:prstGeom prst="rect">
            <a:avLst/>
          </a:prstGeom>
          <a:ln>
            <a:solidFill>
              <a:schemeClr val="accent1"/>
            </a:solidFill>
          </a:ln>
        </p:spPr>
      </p:pic>
    </p:spTree>
    <p:extLst>
      <p:ext uri="{BB962C8B-B14F-4D97-AF65-F5344CB8AC3E}">
        <p14:creationId xmlns:p14="http://schemas.microsoft.com/office/powerpoint/2010/main" val="1257676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GE: Signing Up for a Hosted Chef Account</a:t>
            </a:r>
            <a:endParaRPr lang="en-US" dirty="0"/>
          </a:p>
        </p:txBody>
      </p:sp>
      <p:sp>
        <p:nvSpPr>
          <p:cNvPr id="3" name="Footer Placeholder 2"/>
          <p:cNvSpPr>
            <a:spLocks noGrp="1"/>
          </p:cNvSpPr>
          <p:nvPr>
            <p:ph type="ftr" sz="quarter" idx="10"/>
          </p:nvPr>
        </p:nvSpPr>
        <p:spPr>
          <a:xfrm>
            <a:off x="324400" y="8579607"/>
            <a:ext cx="5681953" cy="507556"/>
          </a:xfrm>
        </p:spPr>
        <p:txBody>
          <a:bodyPr/>
          <a:lstStyle/>
          <a:p>
            <a:pPr algn="l"/>
            <a:r>
              <a:rPr lang="en-US" dirty="0" smtClean="0"/>
              <a:t>©2015 Chef Software Inc.</a:t>
            </a:r>
            <a:endParaRPr lang="en-US" dirty="0"/>
          </a:p>
        </p:txBody>
      </p:sp>
      <p:sp>
        <p:nvSpPr>
          <p:cNvPr id="4" name="Slide Number Placeholder 3"/>
          <p:cNvSpPr>
            <a:spLocks noGrp="1"/>
          </p:cNvSpPr>
          <p:nvPr>
            <p:ph type="sldNum" sz="quarter" idx="11"/>
          </p:nvPr>
        </p:nvSpPr>
        <p:spPr>
          <a:xfrm>
            <a:off x="6299200" y="8579662"/>
            <a:ext cx="3657600" cy="486833"/>
          </a:xfrm>
        </p:spPr>
        <p:txBody>
          <a:bodyPr/>
          <a:lstStyle/>
          <a:p>
            <a:pPr algn="ctr"/>
            <a:fld id="{D3C6E21F-9381-4880-84FB-1E73165A9E9D}" type="slidenum">
              <a:rPr lang="en-US" smtClean="0"/>
              <a:pPr algn="ctr"/>
              <a:t>22</a:t>
            </a:fld>
            <a:endParaRPr lang="en-US" dirty="0"/>
          </a:p>
        </p:txBody>
      </p:sp>
      <p:sp>
        <p:nvSpPr>
          <p:cNvPr id="5" name="Text Placeholder 2"/>
          <p:cNvSpPr txBox="1">
            <a:spLocks/>
          </p:cNvSpPr>
          <p:nvPr/>
        </p:nvSpPr>
        <p:spPr bwMode="white">
          <a:xfrm>
            <a:off x="609600" y="1272989"/>
            <a:ext cx="7212280" cy="701040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3733" b="1" dirty="0"/>
          </a:p>
          <a:p>
            <a:r>
              <a:rPr lang="en-US" sz="3733" b="1" dirty="0"/>
              <a:t>Steps</a:t>
            </a:r>
            <a:br>
              <a:rPr lang="en-US" sz="3733" b="1" dirty="0"/>
            </a:br>
            <a:endParaRPr lang="en-US" sz="2667" dirty="0"/>
          </a:p>
          <a:p>
            <a:pPr marL="609585" indent="-609585">
              <a:buFont typeface="+mj-lt"/>
              <a:buAutoNum type="arabicPeriod" startAt="13"/>
            </a:pPr>
            <a:r>
              <a:rPr lang="en-US" sz="2667" dirty="0"/>
              <a:t>From the remaining window, click </a:t>
            </a:r>
            <a:br>
              <a:rPr lang="en-US" sz="2667" dirty="0"/>
            </a:br>
            <a:r>
              <a:rPr lang="en-US" sz="2667" b="1" dirty="0"/>
              <a:t>Organizations </a:t>
            </a:r>
            <a:r>
              <a:rPr lang="en-US" sz="2667" dirty="0"/>
              <a:t>in the left margin.</a:t>
            </a:r>
          </a:p>
          <a:p>
            <a:pPr marL="609585" indent="-609585">
              <a:buFont typeface="+mj-lt"/>
              <a:buAutoNum type="arabicPeriod" startAt="13"/>
            </a:pPr>
            <a:r>
              <a:rPr lang="en-US" sz="2667" dirty="0"/>
              <a:t>Click </a:t>
            </a:r>
            <a:r>
              <a:rPr lang="en-US" sz="2667" dirty="0" smtClean="0"/>
              <a:t>your Organization </a:t>
            </a:r>
            <a:r>
              <a:rPr lang="en-US" sz="2667" dirty="0"/>
              <a:t>name to highlight it.</a:t>
            </a:r>
          </a:p>
          <a:p>
            <a:pPr lvl="1"/>
            <a:endParaRPr lang="en-US" sz="2133" dirty="0"/>
          </a:p>
          <a:p>
            <a:endParaRPr lang="en-US" sz="2667" dirty="0"/>
          </a:p>
          <a:p>
            <a:endParaRPr lang="en-US" sz="2667" dirty="0"/>
          </a:p>
          <a:p>
            <a:endParaRPr lang="en-US" sz="2667" dirty="0"/>
          </a:p>
          <a:p>
            <a:endParaRPr lang="en-US" sz="2667" dirty="0"/>
          </a:p>
          <a:p>
            <a:endParaRPr lang="en-US" sz="4267" dirty="0"/>
          </a:p>
          <a:p>
            <a:endParaRPr lang="en-US" sz="4267" dirty="0"/>
          </a:p>
        </p:txBody>
      </p:sp>
      <p:pic>
        <p:nvPicPr>
          <p:cNvPr id="7" name="Picture 6"/>
          <p:cNvPicPr>
            <a:picLocks noChangeAspect="1"/>
          </p:cNvPicPr>
          <p:nvPr/>
        </p:nvPicPr>
        <p:blipFill>
          <a:blip r:embed="rId3"/>
          <a:stretch>
            <a:fillRect/>
          </a:stretch>
        </p:blipFill>
        <p:spPr>
          <a:xfrm>
            <a:off x="8128001" y="1575428"/>
            <a:ext cx="7632700" cy="3048000"/>
          </a:xfrm>
          <a:prstGeom prst="rect">
            <a:avLst/>
          </a:prstGeom>
          <a:ln>
            <a:solidFill>
              <a:schemeClr val="accent1"/>
            </a:solidFill>
          </a:ln>
        </p:spPr>
      </p:pic>
      <p:pic>
        <p:nvPicPr>
          <p:cNvPr id="8" name="Picture 7"/>
          <p:cNvPicPr>
            <a:picLocks noChangeAspect="1"/>
          </p:cNvPicPr>
          <p:nvPr/>
        </p:nvPicPr>
        <p:blipFill>
          <a:blip r:embed="rId4"/>
          <a:stretch>
            <a:fillRect/>
          </a:stretch>
        </p:blipFill>
        <p:spPr>
          <a:xfrm>
            <a:off x="8128001" y="4919700"/>
            <a:ext cx="7658100" cy="2946400"/>
          </a:xfrm>
          <a:prstGeom prst="rect">
            <a:avLst/>
          </a:prstGeom>
          <a:ln>
            <a:solidFill>
              <a:schemeClr val="accent1"/>
            </a:solidFill>
          </a:ln>
        </p:spPr>
      </p:pic>
    </p:spTree>
    <p:extLst>
      <p:ext uri="{BB962C8B-B14F-4D97-AF65-F5344CB8AC3E}">
        <p14:creationId xmlns:p14="http://schemas.microsoft.com/office/powerpoint/2010/main" val="1005697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GE: Signing Up for a Hosted Chef Account</a:t>
            </a:r>
            <a:endParaRPr lang="en-US" dirty="0"/>
          </a:p>
        </p:txBody>
      </p:sp>
      <p:sp>
        <p:nvSpPr>
          <p:cNvPr id="3" name="Footer Placeholder 2"/>
          <p:cNvSpPr>
            <a:spLocks noGrp="1"/>
          </p:cNvSpPr>
          <p:nvPr>
            <p:ph type="ftr" sz="quarter" idx="10"/>
          </p:nvPr>
        </p:nvSpPr>
        <p:spPr>
          <a:xfrm>
            <a:off x="324400" y="8579607"/>
            <a:ext cx="5681953" cy="507556"/>
          </a:xfrm>
        </p:spPr>
        <p:txBody>
          <a:bodyPr/>
          <a:lstStyle/>
          <a:p>
            <a:pPr algn="l"/>
            <a:r>
              <a:rPr lang="en-US" dirty="0" smtClean="0"/>
              <a:t>©2015 Chef Software Inc.</a:t>
            </a:r>
            <a:endParaRPr lang="en-US" dirty="0"/>
          </a:p>
        </p:txBody>
      </p:sp>
      <p:sp>
        <p:nvSpPr>
          <p:cNvPr id="4" name="Slide Number Placeholder 3"/>
          <p:cNvSpPr>
            <a:spLocks noGrp="1"/>
          </p:cNvSpPr>
          <p:nvPr>
            <p:ph type="sldNum" sz="quarter" idx="11"/>
          </p:nvPr>
        </p:nvSpPr>
        <p:spPr>
          <a:xfrm>
            <a:off x="6299200" y="8579662"/>
            <a:ext cx="3657600" cy="486833"/>
          </a:xfrm>
        </p:spPr>
        <p:txBody>
          <a:bodyPr/>
          <a:lstStyle/>
          <a:p>
            <a:pPr algn="ctr"/>
            <a:fld id="{D3C6E21F-9381-4880-84FB-1E73165A9E9D}" type="slidenum">
              <a:rPr lang="en-US" smtClean="0"/>
              <a:pPr algn="ctr"/>
              <a:t>23</a:t>
            </a:fld>
            <a:endParaRPr lang="en-US" dirty="0"/>
          </a:p>
        </p:txBody>
      </p:sp>
      <p:sp>
        <p:nvSpPr>
          <p:cNvPr id="5" name="Text Placeholder 2"/>
          <p:cNvSpPr txBox="1">
            <a:spLocks/>
          </p:cNvSpPr>
          <p:nvPr/>
        </p:nvSpPr>
        <p:spPr bwMode="white">
          <a:xfrm>
            <a:off x="609600" y="1272989"/>
            <a:ext cx="7212280" cy="701040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3733" b="1" dirty="0"/>
          </a:p>
          <a:p>
            <a:r>
              <a:rPr lang="en-US" sz="3733" b="1" dirty="0"/>
              <a:t>Steps</a:t>
            </a:r>
            <a:br>
              <a:rPr lang="en-US" sz="3733" b="1" dirty="0"/>
            </a:br>
            <a:endParaRPr lang="en-US" sz="2667" dirty="0"/>
          </a:p>
          <a:p>
            <a:pPr marL="609585" indent="-609585">
              <a:buFont typeface="+mj-lt"/>
              <a:buAutoNum type="arabicPeriod" startAt="15"/>
            </a:pPr>
            <a:r>
              <a:rPr lang="en-US" sz="2667" dirty="0"/>
              <a:t>Click the </a:t>
            </a:r>
            <a:r>
              <a:rPr lang="en-US" sz="2667" b="1" dirty="0"/>
              <a:t>Generate Knife </a:t>
            </a:r>
            <a:r>
              <a:rPr lang="en-US" sz="2667" b="1" dirty="0" err="1"/>
              <a:t>Config</a:t>
            </a:r>
            <a:r>
              <a:rPr lang="en-US" sz="2667" dirty="0"/>
              <a:t> link in the left margin and save the knife file.</a:t>
            </a:r>
          </a:p>
          <a:p>
            <a:pPr marL="609585" indent="-609585">
              <a:buFont typeface="+mj-lt"/>
              <a:buAutoNum type="arabicPeriod" startAt="15"/>
            </a:pPr>
            <a:r>
              <a:rPr lang="en-US" sz="2667" dirty="0"/>
              <a:t>After downloading the knife file, copy it to </a:t>
            </a:r>
            <a:r>
              <a:rPr lang="en-US" sz="2667" dirty="0" smtClean="0"/>
              <a:t>your local </a:t>
            </a:r>
            <a:r>
              <a:rPr lang="en-US" sz="2667" b="1" dirty="0"/>
              <a:t>chef-repo &gt; .chef </a:t>
            </a:r>
            <a:r>
              <a:rPr lang="en-US" sz="2667" dirty="0"/>
              <a:t>directory on </a:t>
            </a:r>
            <a:r>
              <a:rPr lang="en-US" sz="2667" dirty="0" smtClean="0"/>
              <a:t>your workstation</a:t>
            </a:r>
            <a:r>
              <a:rPr lang="en-US" sz="2667" dirty="0"/>
              <a:t>.</a:t>
            </a:r>
            <a:endParaRPr lang="en-US" sz="2533" dirty="0"/>
          </a:p>
          <a:p>
            <a:endParaRPr lang="en-US" sz="2533" dirty="0"/>
          </a:p>
          <a:p>
            <a:pPr marL="609585" indent="-609585">
              <a:buFont typeface="+mj-lt"/>
              <a:buAutoNum type="arabicPeriod" startAt="4"/>
            </a:pPr>
            <a:endParaRPr lang="en-US" sz="2667" dirty="0"/>
          </a:p>
          <a:p>
            <a:pPr lvl="1"/>
            <a:endParaRPr lang="en-US" sz="2133" dirty="0"/>
          </a:p>
          <a:p>
            <a:endParaRPr lang="en-US" sz="2667" dirty="0"/>
          </a:p>
          <a:p>
            <a:endParaRPr lang="en-US" sz="2667" dirty="0"/>
          </a:p>
          <a:p>
            <a:endParaRPr lang="en-US" sz="2667" dirty="0"/>
          </a:p>
          <a:p>
            <a:endParaRPr lang="en-US" sz="2667" dirty="0"/>
          </a:p>
          <a:p>
            <a:endParaRPr lang="en-US" sz="4267" dirty="0"/>
          </a:p>
          <a:p>
            <a:endParaRPr lang="en-US" sz="4267" dirty="0"/>
          </a:p>
        </p:txBody>
      </p:sp>
      <p:pic>
        <p:nvPicPr>
          <p:cNvPr id="7" name="Picture 6"/>
          <p:cNvPicPr>
            <a:picLocks noChangeAspect="1"/>
          </p:cNvPicPr>
          <p:nvPr/>
        </p:nvPicPr>
        <p:blipFill>
          <a:blip r:embed="rId3"/>
          <a:stretch>
            <a:fillRect/>
          </a:stretch>
        </p:blipFill>
        <p:spPr>
          <a:xfrm>
            <a:off x="7821880" y="2246886"/>
            <a:ext cx="8248650" cy="3638550"/>
          </a:xfrm>
          <a:prstGeom prst="rect">
            <a:avLst/>
          </a:prstGeom>
        </p:spPr>
      </p:pic>
    </p:spTree>
    <p:extLst>
      <p:ext uri="{BB962C8B-B14F-4D97-AF65-F5344CB8AC3E}">
        <p14:creationId xmlns:p14="http://schemas.microsoft.com/office/powerpoint/2010/main" val="2390502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5456438"/>
          </a:xfrm>
        </p:spPr>
        <p:txBody>
          <a:bodyPr/>
          <a:lstStyle/>
          <a:p>
            <a:endParaRPr lang="en-US" dirty="0"/>
          </a:p>
        </p:txBody>
      </p:sp>
      <p:sp>
        <p:nvSpPr>
          <p:cNvPr id="3" name="Title 2"/>
          <p:cNvSpPr>
            <a:spLocks noGrp="1"/>
          </p:cNvSpPr>
          <p:nvPr>
            <p:ph type="title"/>
          </p:nvPr>
        </p:nvSpPr>
        <p:spPr/>
        <p:txBody>
          <a:bodyPr/>
          <a:lstStyle/>
          <a:p>
            <a:r>
              <a:rPr lang="en-US" dirty="0" smtClean="0"/>
              <a:t>GE: Navigate to the chef-repo </a:t>
            </a:r>
            <a:endParaRPr lang="en-US" dirty="0"/>
          </a:p>
        </p:txBody>
      </p:sp>
      <p:sp>
        <p:nvSpPr>
          <p:cNvPr id="4" name="Text Placeholder 3"/>
          <p:cNvSpPr>
            <a:spLocks noGrp="1"/>
          </p:cNvSpPr>
          <p:nvPr>
            <p:ph type="body" sz="quarter" idx="11"/>
          </p:nvPr>
        </p:nvSpPr>
        <p:spPr/>
        <p:txBody>
          <a:bodyPr/>
          <a:lstStyle/>
          <a:p>
            <a:r>
              <a:rPr lang="en-US" dirty="0" smtClean="0"/>
              <a:t>$ cd ~/chef-repo</a:t>
            </a:r>
            <a:endParaRPr lang="en-US" dirty="0"/>
          </a:p>
        </p:txBody>
      </p:sp>
      <p:sp>
        <p:nvSpPr>
          <p:cNvPr id="6" name="Footer Placeholder 5"/>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24</a:t>
            </a:fld>
            <a:endParaRPr lang="en-US" dirty="0"/>
          </a:p>
        </p:txBody>
      </p:sp>
    </p:spTree>
    <p:extLst>
      <p:ext uri="{BB962C8B-B14F-4D97-AF65-F5344CB8AC3E}">
        <p14:creationId xmlns:p14="http://schemas.microsoft.com/office/powerpoint/2010/main" val="2204858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knife</a:t>
            </a:r>
            <a:endParaRPr lang="en-US" dirty="0"/>
          </a:p>
        </p:txBody>
      </p:sp>
      <p:sp>
        <p:nvSpPr>
          <p:cNvPr id="3" name="Subtitle 2"/>
          <p:cNvSpPr>
            <a:spLocks noGrp="1"/>
          </p:cNvSpPr>
          <p:nvPr>
            <p:ph type="subTitle" idx="1"/>
          </p:nvPr>
        </p:nvSpPr>
        <p:spPr>
          <a:xfrm>
            <a:off x="3013753" y="3506118"/>
            <a:ext cx="10974132" cy="4276010"/>
          </a:xfrm>
        </p:spPr>
        <p:txBody>
          <a:bodyPr/>
          <a:lstStyle/>
          <a:p>
            <a:r>
              <a:rPr lang="en-US" dirty="0"/>
              <a:t>knife is a command-line tool that provides an interface between a local chef-repo and the Chef </a:t>
            </a:r>
            <a:r>
              <a:rPr lang="en-US" dirty="0" smtClean="0"/>
              <a:t>Server</a:t>
            </a:r>
            <a:r>
              <a:rPr lang="en-US" dirty="0"/>
              <a:t>. </a:t>
            </a:r>
            <a:endParaRPr lang="en-US" dirty="0" smtClean="0"/>
          </a:p>
        </p:txBody>
      </p:sp>
      <p:sp>
        <p:nvSpPr>
          <p:cNvPr id="4" name="Footer Placeholder 3"/>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3"/>
          </p:nvPr>
        </p:nvSpPr>
        <p:spPr/>
        <p:txBody>
          <a:bodyPr/>
          <a:lstStyle/>
          <a:p>
            <a:fld id="{D3C6E21F-9381-4880-84FB-1E73165A9E9D}" type="slidenum">
              <a:rPr lang="en-US" smtClean="0"/>
              <a:pPr/>
              <a:t>25</a:t>
            </a:fld>
            <a:endParaRPr lang="en-US" dirty="0"/>
          </a:p>
        </p:txBody>
      </p:sp>
    </p:spTree>
    <p:extLst>
      <p:ext uri="{BB962C8B-B14F-4D97-AF65-F5344CB8AC3E}">
        <p14:creationId xmlns:p14="http://schemas.microsoft.com/office/powerpoint/2010/main" val="3855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Available subcommands: (for details, knife SUB-COMMAND --help)</a:t>
            </a:r>
          </a:p>
          <a:p>
            <a:endParaRPr lang="en-US" dirty="0"/>
          </a:p>
          <a:p>
            <a:r>
              <a:rPr lang="en-US" dirty="0"/>
              <a:t>** BOOTSTRAP COMMANDS **</a:t>
            </a:r>
          </a:p>
          <a:p>
            <a:r>
              <a:rPr lang="en-US" dirty="0"/>
              <a:t>knife bootstrap FQDN (options)</a:t>
            </a:r>
          </a:p>
          <a:p>
            <a:r>
              <a:rPr lang="en-US" dirty="0"/>
              <a:t>knife bootstrap windows </a:t>
            </a:r>
            <a:r>
              <a:rPr lang="en-US" dirty="0" err="1"/>
              <a:t>ssh</a:t>
            </a:r>
            <a:r>
              <a:rPr lang="en-US" dirty="0"/>
              <a:t> FQDN (options)</a:t>
            </a:r>
          </a:p>
          <a:p>
            <a:r>
              <a:rPr lang="en-US" dirty="0"/>
              <a:t>knife bootstrap windows </a:t>
            </a:r>
            <a:r>
              <a:rPr lang="en-US" dirty="0" err="1"/>
              <a:t>winrm</a:t>
            </a:r>
            <a:r>
              <a:rPr lang="en-US" dirty="0"/>
              <a:t> FQDN (options)</a:t>
            </a:r>
          </a:p>
          <a:p>
            <a:endParaRPr lang="en-US" dirty="0"/>
          </a:p>
          <a:p>
            <a:r>
              <a:rPr lang="en-US" dirty="0"/>
              <a:t>** CLIENT COMMANDS **</a:t>
            </a:r>
          </a:p>
          <a:p>
            <a:r>
              <a:rPr lang="en-US" dirty="0"/>
              <a:t>knife client bulk delete REGEX (options)</a:t>
            </a:r>
          </a:p>
          <a:p>
            <a:r>
              <a:rPr lang="en-US" dirty="0"/>
              <a:t>knife client create CLIENT (options)</a:t>
            </a:r>
          </a:p>
          <a:p>
            <a:r>
              <a:rPr lang="en-US" dirty="0"/>
              <a:t>knife client delete CLIENT (options)</a:t>
            </a:r>
          </a:p>
          <a:p>
            <a:r>
              <a:rPr lang="en-US" dirty="0"/>
              <a:t>knife client edit CLIENT (options</a:t>
            </a:r>
            <a:r>
              <a:rPr lang="en-US" dirty="0" smtClean="0"/>
              <a:t>)</a:t>
            </a:r>
            <a:endParaRPr lang="en-US" dirty="0"/>
          </a:p>
        </p:txBody>
      </p:sp>
      <p:sp>
        <p:nvSpPr>
          <p:cNvPr id="3" name="Title 2"/>
          <p:cNvSpPr>
            <a:spLocks noGrp="1"/>
          </p:cNvSpPr>
          <p:nvPr>
            <p:ph type="title"/>
          </p:nvPr>
        </p:nvSpPr>
        <p:spPr/>
        <p:txBody>
          <a:bodyPr/>
          <a:lstStyle/>
          <a:p>
            <a:r>
              <a:rPr lang="en-US" dirty="0" smtClean="0"/>
              <a:t>GE</a:t>
            </a:r>
            <a:r>
              <a:rPr lang="en-US" dirty="0"/>
              <a:t>: knife --help</a:t>
            </a:r>
          </a:p>
        </p:txBody>
      </p:sp>
      <p:sp>
        <p:nvSpPr>
          <p:cNvPr id="4" name="Text Placeholder 3"/>
          <p:cNvSpPr>
            <a:spLocks noGrp="1"/>
          </p:cNvSpPr>
          <p:nvPr>
            <p:ph type="body" sz="quarter" idx="11"/>
          </p:nvPr>
        </p:nvSpPr>
        <p:spPr/>
        <p:txBody>
          <a:bodyPr/>
          <a:lstStyle/>
          <a:p>
            <a:r>
              <a:rPr lang="en-US" dirty="0" smtClean="0"/>
              <a:t>$ knife --help</a:t>
            </a:r>
            <a:endParaRPr lang="en-US" dirty="0"/>
          </a:p>
        </p:txBody>
      </p:sp>
      <p:sp>
        <p:nvSpPr>
          <p:cNvPr id="7" name="Footer Placeholder 6"/>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8" name="Slide Number Placeholder 7"/>
          <p:cNvSpPr>
            <a:spLocks noGrp="1"/>
          </p:cNvSpPr>
          <p:nvPr>
            <p:ph type="sldNum" sz="quarter" idx="13"/>
          </p:nvPr>
        </p:nvSpPr>
        <p:spPr/>
        <p:txBody>
          <a:bodyPr/>
          <a:lstStyle/>
          <a:p>
            <a:fld id="{D3C6E21F-9381-4880-84FB-1E73165A9E9D}" type="slidenum">
              <a:rPr lang="en-US" smtClean="0"/>
              <a:pPr/>
              <a:t>26</a:t>
            </a:fld>
            <a:endParaRPr lang="en-US" dirty="0"/>
          </a:p>
        </p:txBody>
      </p:sp>
    </p:spTree>
    <p:extLst>
      <p:ext uri="{BB962C8B-B14F-4D97-AF65-F5344CB8AC3E}">
        <p14:creationId xmlns:p14="http://schemas.microsoft.com/office/powerpoint/2010/main" val="4185269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5329088"/>
          </a:xfrm>
        </p:spPr>
        <p:txBody>
          <a:bodyPr/>
          <a:lstStyle/>
          <a:p>
            <a:r>
              <a:rPr lang="en-US" dirty="0" smtClean="0"/>
              <a:t>Available </a:t>
            </a:r>
            <a:r>
              <a:rPr lang="en-US" dirty="0"/>
              <a:t>client subcommands: (for details, knife SUB-COMMAND --help)</a:t>
            </a:r>
          </a:p>
          <a:p>
            <a:endParaRPr lang="en-US" dirty="0"/>
          </a:p>
          <a:p>
            <a:r>
              <a:rPr lang="en-US" dirty="0"/>
              <a:t>** CLIENT COMMANDS **</a:t>
            </a:r>
          </a:p>
          <a:p>
            <a:r>
              <a:rPr lang="en-US" dirty="0"/>
              <a:t>knife client bulk delete REGEX (options)</a:t>
            </a:r>
          </a:p>
          <a:p>
            <a:r>
              <a:rPr lang="en-US" dirty="0"/>
              <a:t>knife client create CLIENT (options)</a:t>
            </a:r>
          </a:p>
          <a:p>
            <a:r>
              <a:rPr lang="en-US" dirty="0"/>
              <a:t>knife client delete CLIENT (options)</a:t>
            </a:r>
          </a:p>
          <a:p>
            <a:r>
              <a:rPr lang="en-US" dirty="0"/>
              <a:t>knife client edit CLIENT (options)</a:t>
            </a:r>
          </a:p>
          <a:p>
            <a:r>
              <a:rPr lang="en-US" dirty="0"/>
              <a:t>knife client list (options)</a:t>
            </a:r>
          </a:p>
          <a:p>
            <a:r>
              <a:rPr lang="en-US" dirty="0"/>
              <a:t>knife client reregister CLIENT (options)</a:t>
            </a:r>
          </a:p>
          <a:p>
            <a:r>
              <a:rPr lang="en-US" dirty="0"/>
              <a:t>knife client show CLIENT (options)</a:t>
            </a:r>
          </a:p>
        </p:txBody>
      </p:sp>
      <p:sp>
        <p:nvSpPr>
          <p:cNvPr id="3" name="Title 2"/>
          <p:cNvSpPr>
            <a:spLocks noGrp="1"/>
          </p:cNvSpPr>
          <p:nvPr>
            <p:ph type="title"/>
          </p:nvPr>
        </p:nvSpPr>
        <p:spPr/>
        <p:txBody>
          <a:bodyPr/>
          <a:lstStyle/>
          <a:p>
            <a:r>
              <a:rPr lang="en-US" dirty="0"/>
              <a:t>GE: knife client --help</a:t>
            </a:r>
          </a:p>
        </p:txBody>
      </p:sp>
      <p:sp>
        <p:nvSpPr>
          <p:cNvPr id="4" name="Text Placeholder 3"/>
          <p:cNvSpPr>
            <a:spLocks noGrp="1"/>
          </p:cNvSpPr>
          <p:nvPr>
            <p:ph type="body" sz="quarter" idx="11"/>
          </p:nvPr>
        </p:nvSpPr>
        <p:spPr/>
        <p:txBody>
          <a:bodyPr/>
          <a:lstStyle/>
          <a:p>
            <a:r>
              <a:rPr lang="en-US" dirty="0" smtClean="0"/>
              <a:t>$ knife client --help</a:t>
            </a:r>
            <a:endParaRPr lang="en-US" dirty="0"/>
          </a:p>
        </p:txBody>
      </p:sp>
      <p:sp>
        <p:nvSpPr>
          <p:cNvPr id="7" name="Footer Placeholder 6"/>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8" name="Slide Number Placeholder 7"/>
          <p:cNvSpPr>
            <a:spLocks noGrp="1"/>
          </p:cNvSpPr>
          <p:nvPr>
            <p:ph type="sldNum" sz="quarter" idx="13"/>
          </p:nvPr>
        </p:nvSpPr>
        <p:spPr/>
        <p:txBody>
          <a:bodyPr/>
          <a:lstStyle/>
          <a:p>
            <a:fld id="{D3C6E21F-9381-4880-84FB-1E73165A9E9D}" type="slidenum">
              <a:rPr lang="en-US" smtClean="0"/>
              <a:pPr/>
              <a:t>27</a:t>
            </a:fld>
            <a:endParaRPr lang="en-US" dirty="0"/>
          </a:p>
        </p:txBody>
      </p:sp>
      <p:sp>
        <p:nvSpPr>
          <p:cNvPr id="9" name="Rectangle 8"/>
          <p:cNvSpPr/>
          <p:nvPr/>
        </p:nvSpPr>
        <p:spPr bwMode="auto">
          <a:xfrm>
            <a:off x="1120567" y="5572013"/>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415864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19939" y="2296507"/>
            <a:ext cx="14423693" cy="2450591"/>
          </a:xfrm>
        </p:spPr>
        <p:txBody>
          <a:bodyPr/>
          <a:lstStyle/>
          <a:p>
            <a:r>
              <a:rPr lang="en-US" dirty="0" smtClean="0"/>
              <a:t>ORGNAME-validator</a:t>
            </a:r>
          </a:p>
        </p:txBody>
      </p:sp>
      <p:sp>
        <p:nvSpPr>
          <p:cNvPr id="3" name="Title 2"/>
          <p:cNvSpPr>
            <a:spLocks noGrp="1"/>
          </p:cNvSpPr>
          <p:nvPr>
            <p:ph type="title"/>
          </p:nvPr>
        </p:nvSpPr>
        <p:spPr/>
        <p:txBody>
          <a:bodyPr/>
          <a:lstStyle/>
          <a:p>
            <a:r>
              <a:rPr lang="en-US" dirty="0"/>
              <a:t>GE: knife client </a:t>
            </a:r>
            <a:r>
              <a:rPr lang="en-US" dirty="0" smtClean="0"/>
              <a:t>list</a:t>
            </a:r>
            <a:endParaRPr lang="en-US" dirty="0"/>
          </a:p>
        </p:txBody>
      </p:sp>
      <p:sp>
        <p:nvSpPr>
          <p:cNvPr id="4" name="Text Placeholder 3"/>
          <p:cNvSpPr>
            <a:spLocks noGrp="1"/>
          </p:cNvSpPr>
          <p:nvPr>
            <p:ph type="body" sz="quarter" idx="11"/>
          </p:nvPr>
        </p:nvSpPr>
        <p:spPr/>
        <p:txBody>
          <a:bodyPr/>
          <a:lstStyle/>
          <a:p>
            <a:r>
              <a:rPr lang="en-US" dirty="0" smtClean="0"/>
              <a:t>$ knife client list</a:t>
            </a:r>
            <a:endParaRPr lang="en-US" dirty="0"/>
          </a:p>
        </p:txBody>
      </p:sp>
      <p:sp>
        <p:nvSpPr>
          <p:cNvPr id="7" name="Footer Placeholder 6"/>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8" name="Slide Number Placeholder 7"/>
          <p:cNvSpPr>
            <a:spLocks noGrp="1"/>
          </p:cNvSpPr>
          <p:nvPr>
            <p:ph type="sldNum" sz="quarter" idx="13"/>
          </p:nvPr>
        </p:nvSpPr>
        <p:spPr/>
        <p:txBody>
          <a:bodyPr/>
          <a:lstStyle/>
          <a:p>
            <a:fld id="{D3C6E21F-9381-4880-84FB-1E73165A9E9D}" type="slidenum">
              <a:rPr lang="en-US" smtClean="0"/>
              <a:pPr/>
              <a:t>28</a:t>
            </a:fld>
            <a:endParaRPr lang="en-US" dirty="0"/>
          </a:p>
        </p:txBody>
      </p:sp>
    </p:spTree>
    <p:extLst>
      <p:ext uri="{BB962C8B-B14F-4D97-AF65-F5344CB8AC3E}">
        <p14:creationId xmlns:p14="http://schemas.microsoft.com/office/powerpoint/2010/main" val="3092243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Hosted Chef</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ü"/>
            </a:pPr>
            <a:r>
              <a:rPr lang="en-US" dirty="0"/>
              <a:t>Create a Hosted Chef Account</a:t>
            </a:r>
          </a:p>
          <a:p>
            <a:pPr marL="380990" indent="-380990">
              <a:buFont typeface="Wingdings" charset="2"/>
              <a:buChar char="q"/>
            </a:pPr>
            <a:r>
              <a:rPr lang="en-US" dirty="0"/>
              <a:t>Upload </a:t>
            </a:r>
            <a:r>
              <a:rPr lang="en-US" dirty="0" smtClean="0"/>
              <a:t>your cookbooks </a:t>
            </a:r>
            <a:r>
              <a:rPr lang="en-US" dirty="0"/>
              <a:t>to the Hosted Chef Server</a:t>
            </a:r>
          </a:p>
          <a:p>
            <a:pPr marL="380990" indent="-380990">
              <a:buFont typeface="Wingdings" charset="2"/>
              <a:buChar char="q"/>
            </a:pPr>
            <a:r>
              <a:rPr lang="en-US" dirty="0"/>
              <a:t>Add </a:t>
            </a:r>
            <a:r>
              <a:rPr lang="en-US" dirty="0" smtClean="0"/>
              <a:t>your old </a:t>
            </a:r>
            <a:r>
              <a:rPr lang="en-US" dirty="0"/>
              <a:t>workstation as a managed node</a:t>
            </a:r>
          </a:p>
        </p:txBody>
      </p:sp>
      <p:sp>
        <p:nvSpPr>
          <p:cNvPr id="4" name="Content Placeholder 3"/>
          <p:cNvSpPr>
            <a:spLocks noGrp="1"/>
          </p:cNvSpPr>
          <p:nvPr>
            <p:ph sz="quarter" idx="11"/>
          </p:nvPr>
        </p:nvSpPr>
        <p:spPr/>
        <p:txBody>
          <a:bodyPr/>
          <a:lstStyle/>
          <a:p>
            <a:r>
              <a:rPr lang="en-US" dirty="0" smtClean="0"/>
              <a:t>More easily manage multiple nodes</a:t>
            </a:r>
            <a:endParaRPr lang="en-US" dirty="0"/>
          </a:p>
        </p:txBody>
      </p:sp>
      <p:sp>
        <p:nvSpPr>
          <p:cNvPr id="8" name="Footer Placeholder 7"/>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9" name="Slide Number Placeholder 8"/>
          <p:cNvSpPr>
            <a:spLocks noGrp="1"/>
          </p:cNvSpPr>
          <p:nvPr>
            <p:ph type="sldNum" sz="quarter" idx="13"/>
          </p:nvPr>
        </p:nvSpPr>
        <p:spPr/>
        <p:txBody>
          <a:bodyPr/>
          <a:lstStyle/>
          <a:p>
            <a:fld id="{D3C6E21F-9381-4880-84FB-1E73165A9E9D}" type="slidenum">
              <a:rPr lang="en-US" smtClean="0"/>
              <a:pPr/>
              <a:t>29</a:t>
            </a:fld>
            <a:endParaRPr lang="en-US" dirty="0"/>
          </a:p>
        </p:txBody>
      </p:sp>
    </p:spTree>
    <p:extLst>
      <p:ext uri="{BB962C8B-B14F-4D97-AF65-F5344CB8AC3E}">
        <p14:creationId xmlns:p14="http://schemas.microsoft.com/office/powerpoint/2010/main" val="2304715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smtClean="0"/>
              <a:t>More Web </a:t>
            </a:r>
            <a:r>
              <a:rPr lang="en-US" dirty="0" smtClean="0"/>
              <a:t>Servers?</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q"/>
            </a:pPr>
            <a:r>
              <a:rPr lang="en-US" dirty="0" smtClean="0"/>
              <a:t>Create a Hosted </a:t>
            </a:r>
            <a:r>
              <a:rPr lang="en-US" dirty="0"/>
              <a:t>Chef </a:t>
            </a:r>
            <a:r>
              <a:rPr lang="en-US" dirty="0" smtClean="0"/>
              <a:t>Account</a:t>
            </a:r>
            <a:endParaRPr lang="en-US" dirty="0"/>
          </a:p>
          <a:p>
            <a:pPr marL="380990" indent="-380990">
              <a:buFont typeface="Wingdings" charset="2"/>
              <a:buChar char="q"/>
            </a:pPr>
            <a:r>
              <a:rPr lang="en-US" dirty="0" smtClean="0"/>
              <a:t>Upload your cookbooks </a:t>
            </a:r>
            <a:r>
              <a:rPr lang="en-US" dirty="0"/>
              <a:t>to the Hosted Chef Server</a:t>
            </a:r>
          </a:p>
          <a:p>
            <a:pPr marL="380990" indent="-380990">
              <a:buFont typeface="Wingdings" charset="2"/>
              <a:buChar char="q"/>
            </a:pPr>
            <a:r>
              <a:rPr lang="en-US" dirty="0"/>
              <a:t>Add </a:t>
            </a:r>
            <a:r>
              <a:rPr lang="en-US" dirty="0" smtClean="0"/>
              <a:t>your old </a:t>
            </a:r>
            <a:r>
              <a:rPr lang="en-US" dirty="0"/>
              <a:t>workstation as a managed node</a:t>
            </a:r>
          </a:p>
        </p:txBody>
      </p:sp>
      <p:sp>
        <p:nvSpPr>
          <p:cNvPr id="4" name="Content Placeholder 3"/>
          <p:cNvSpPr>
            <a:spLocks noGrp="1"/>
          </p:cNvSpPr>
          <p:nvPr>
            <p:ph sz="quarter" idx="11"/>
          </p:nvPr>
        </p:nvSpPr>
        <p:spPr/>
        <p:txBody>
          <a:bodyPr/>
          <a:lstStyle/>
          <a:p>
            <a:r>
              <a:rPr lang="en-US" dirty="0" smtClean="0"/>
              <a:t>More easily manage multiple nodes</a:t>
            </a:r>
            <a:endParaRPr lang="en-US" dirty="0"/>
          </a:p>
        </p:txBody>
      </p:sp>
      <p:sp>
        <p:nvSpPr>
          <p:cNvPr id="8" name="Footer Placeholder 7"/>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9" name="Slide Number Placeholder 8"/>
          <p:cNvSpPr>
            <a:spLocks noGrp="1"/>
          </p:cNvSpPr>
          <p:nvPr>
            <p:ph type="sldNum" sz="quarter" idx="13"/>
          </p:nvPr>
        </p:nvSpPr>
        <p:spPr/>
        <p:txBody>
          <a:bodyPr/>
          <a:lstStyle/>
          <a:p>
            <a:fld id="{D3C6E21F-9381-4880-84FB-1E73165A9E9D}" type="slidenum">
              <a:rPr lang="en-US" smtClean="0"/>
              <a:pPr/>
              <a:t>3</a:t>
            </a:fld>
            <a:endParaRPr lang="en-US" dirty="0"/>
          </a:p>
        </p:txBody>
      </p:sp>
    </p:spTree>
    <p:extLst>
      <p:ext uri="{BB962C8B-B14F-4D97-AF65-F5344CB8AC3E}">
        <p14:creationId xmlns:p14="http://schemas.microsoft.com/office/powerpoint/2010/main" val="3735452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smtClean="0"/>
              <a:t>*</a:t>
            </a:r>
            <a:r>
              <a:rPr lang="en-US" dirty="0"/>
              <a:t>* COOKBOOK COMMANDS **</a:t>
            </a:r>
          </a:p>
          <a:p>
            <a:r>
              <a:rPr lang="en-US" dirty="0"/>
              <a:t>knife cookbook bulk delete REGEX (options)</a:t>
            </a:r>
          </a:p>
          <a:p>
            <a:r>
              <a:rPr lang="en-US" dirty="0"/>
              <a:t>knife cookbook create COOKBOOK (options)</a:t>
            </a:r>
          </a:p>
          <a:p>
            <a:r>
              <a:rPr lang="en-US" dirty="0"/>
              <a:t>knife cookbook delete COOKBOOK VERSION (options)</a:t>
            </a:r>
          </a:p>
          <a:p>
            <a:r>
              <a:rPr lang="en-US" dirty="0"/>
              <a:t>knife cookbook download COOKBOOK [VERSION] (options)</a:t>
            </a:r>
          </a:p>
          <a:p>
            <a:r>
              <a:rPr lang="en-US" dirty="0"/>
              <a:t>knife cookbook list (options)</a:t>
            </a:r>
          </a:p>
          <a:p>
            <a:r>
              <a:rPr lang="en-US" dirty="0"/>
              <a:t>knife cookbook metadata COOKBOOK (options)</a:t>
            </a:r>
          </a:p>
          <a:p>
            <a:r>
              <a:rPr lang="en-US" dirty="0"/>
              <a:t>knife cookbook metadata from FILE (options)</a:t>
            </a:r>
          </a:p>
          <a:p>
            <a:r>
              <a:rPr lang="en-US" dirty="0"/>
              <a:t>knife cookbook show COOKBOOK [VERSION] [PART] [FILENAME] (options)</a:t>
            </a:r>
          </a:p>
          <a:p>
            <a:r>
              <a:rPr lang="en-US" dirty="0"/>
              <a:t>knife cookbook test [COOKBOOKS...] (options)</a:t>
            </a:r>
          </a:p>
          <a:p>
            <a:r>
              <a:rPr lang="en-US" dirty="0"/>
              <a:t>knife cookbook upload [COOKBOOKS...] (options)</a:t>
            </a:r>
          </a:p>
        </p:txBody>
      </p:sp>
      <p:sp>
        <p:nvSpPr>
          <p:cNvPr id="3" name="Title 2"/>
          <p:cNvSpPr>
            <a:spLocks noGrp="1"/>
          </p:cNvSpPr>
          <p:nvPr>
            <p:ph type="title"/>
          </p:nvPr>
        </p:nvSpPr>
        <p:spPr/>
        <p:txBody>
          <a:bodyPr/>
          <a:lstStyle/>
          <a:p>
            <a:r>
              <a:rPr lang="en-US" dirty="0"/>
              <a:t>GE: knife </a:t>
            </a:r>
            <a:r>
              <a:rPr lang="en-US" dirty="0" smtClean="0"/>
              <a:t>cookbook --help</a:t>
            </a:r>
            <a:endParaRPr lang="en-US" dirty="0"/>
          </a:p>
        </p:txBody>
      </p:sp>
      <p:sp>
        <p:nvSpPr>
          <p:cNvPr id="4" name="Text Placeholder 3"/>
          <p:cNvSpPr>
            <a:spLocks noGrp="1"/>
          </p:cNvSpPr>
          <p:nvPr>
            <p:ph type="body" sz="quarter" idx="11"/>
          </p:nvPr>
        </p:nvSpPr>
        <p:spPr/>
        <p:txBody>
          <a:bodyPr/>
          <a:lstStyle/>
          <a:p>
            <a:r>
              <a:rPr lang="en-US" dirty="0" smtClean="0"/>
              <a:t>$ knife cookbook --help</a:t>
            </a:r>
            <a:endParaRPr lang="en-US" dirty="0"/>
          </a:p>
        </p:txBody>
      </p:sp>
      <p:sp>
        <p:nvSpPr>
          <p:cNvPr id="6" name="Footer Placeholder 5"/>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30</a:t>
            </a:fld>
            <a:endParaRPr lang="en-US" dirty="0"/>
          </a:p>
        </p:txBody>
      </p:sp>
    </p:spTree>
    <p:extLst>
      <p:ext uri="{BB962C8B-B14F-4D97-AF65-F5344CB8AC3E}">
        <p14:creationId xmlns:p14="http://schemas.microsoft.com/office/powerpoint/2010/main" val="19769520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apache   0.1.0</a:t>
            </a:r>
          </a:p>
        </p:txBody>
      </p:sp>
      <p:sp>
        <p:nvSpPr>
          <p:cNvPr id="3" name="Title 2"/>
          <p:cNvSpPr>
            <a:spLocks noGrp="1"/>
          </p:cNvSpPr>
          <p:nvPr>
            <p:ph type="title"/>
          </p:nvPr>
        </p:nvSpPr>
        <p:spPr/>
        <p:txBody>
          <a:bodyPr/>
          <a:lstStyle/>
          <a:p>
            <a:r>
              <a:rPr lang="en-US" dirty="0"/>
              <a:t>GE: knife cookbook list</a:t>
            </a:r>
          </a:p>
        </p:txBody>
      </p:sp>
      <p:sp>
        <p:nvSpPr>
          <p:cNvPr id="4" name="Text Placeholder 3"/>
          <p:cNvSpPr>
            <a:spLocks noGrp="1"/>
          </p:cNvSpPr>
          <p:nvPr>
            <p:ph type="body" sz="quarter" idx="11"/>
          </p:nvPr>
        </p:nvSpPr>
        <p:spPr/>
        <p:txBody>
          <a:bodyPr/>
          <a:lstStyle/>
          <a:p>
            <a:r>
              <a:rPr lang="en-US" dirty="0" smtClean="0"/>
              <a:t>$ knife cookbook list</a:t>
            </a:r>
            <a:endParaRPr lang="en-US" dirty="0"/>
          </a:p>
        </p:txBody>
      </p:sp>
      <p:sp>
        <p:nvSpPr>
          <p:cNvPr id="8" name="Footer Placeholder 7"/>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9" name="Slide Number Placeholder 8"/>
          <p:cNvSpPr>
            <a:spLocks noGrp="1"/>
          </p:cNvSpPr>
          <p:nvPr>
            <p:ph type="sldNum" sz="quarter" idx="13"/>
          </p:nvPr>
        </p:nvSpPr>
        <p:spPr/>
        <p:txBody>
          <a:bodyPr/>
          <a:lstStyle/>
          <a:p>
            <a:fld id="{D3C6E21F-9381-4880-84FB-1E73165A9E9D}" type="slidenum">
              <a:rPr lang="en-US" smtClean="0"/>
              <a:pPr/>
              <a:t>31</a:t>
            </a:fld>
            <a:endParaRPr lang="en-US" dirty="0"/>
          </a:p>
        </p:txBody>
      </p:sp>
    </p:spTree>
    <p:extLst>
      <p:ext uri="{BB962C8B-B14F-4D97-AF65-F5344CB8AC3E}">
        <p14:creationId xmlns:p14="http://schemas.microsoft.com/office/powerpoint/2010/main" val="1179820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endParaRPr lang="en-US" dirty="0"/>
          </a:p>
        </p:txBody>
      </p:sp>
      <p:sp>
        <p:nvSpPr>
          <p:cNvPr id="3" name="Title 2"/>
          <p:cNvSpPr>
            <a:spLocks noGrp="1"/>
          </p:cNvSpPr>
          <p:nvPr>
            <p:ph type="title"/>
          </p:nvPr>
        </p:nvSpPr>
        <p:spPr>
          <a:xfrm>
            <a:off x="324400" y="304800"/>
            <a:ext cx="15726238" cy="827577"/>
          </a:xfrm>
        </p:spPr>
        <p:txBody>
          <a:bodyPr>
            <a:normAutofit fontScale="90000"/>
          </a:bodyPr>
          <a:lstStyle/>
          <a:p>
            <a:r>
              <a:rPr lang="en-US" dirty="0" smtClean="0"/>
              <a:t>GE: Change to the cookbooks/apache Directory</a:t>
            </a:r>
            <a:r>
              <a:rPr lang="en-US" dirty="0"/>
              <a:t/>
            </a:r>
            <a:br>
              <a:rPr lang="en-US" dirty="0"/>
            </a:br>
            <a:endParaRPr lang="en-US" dirty="0"/>
          </a:p>
        </p:txBody>
      </p:sp>
      <p:sp>
        <p:nvSpPr>
          <p:cNvPr id="4" name="Text Placeholder 3"/>
          <p:cNvSpPr>
            <a:spLocks noGrp="1"/>
          </p:cNvSpPr>
          <p:nvPr>
            <p:ph type="body" sz="quarter" idx="11"/>
          </p:nvPr>
        </p:nvSpPr>
        <p:spPr/>
        <p:txBody>
          <a:bodyPr/>
          <a:lstStyle/>
          <a:p>
            <a:r>
              <a:rPr lang="en-US" dirty="0" smtClean="0"/>
              <a:t>$ cd cookbooks/apache</a:t>
            </a:r>
            <a:endParaRPr lang="en-US" dirty="0"/>
          </a:p>
        </p:txBody>
      </p:sp>
      <p:sp>
        <p:nvSpPr>
          <p:cNvPr id="6" name="Footer Placeholder 5"/>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32</a:t>
            </a:fld>
            <a:endParaRPr lang="en-US" dirty="0"/>
          </a:p>
        </p:txBody>
      </p:sp>
    </p:spTree>
    <p:extLst>
      <p:ext uri="{BB962C8B-B14F-4D97-AF65-F5344CB8AC3E}">
        <p14:creationId xmlns:p14="http://schemas.microsoft.com/office/powerpoint/2010/main" val="2637293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err="1" smtClean="0"/>
              <a:t>Berkshelf</a:t>
            </a:r>
            <a:endParaRPr lang="en-US" dirty="0"/>
          </a:p>
        </p:txBody>
      </p:sp>
      <p:sp>
        <p:nvSpPr>
          <p:cNvPr id="3" name="Subtitle 2"/>
          <p:cNvSpPr>
            <a:spLocks noGrp="1"/>
          </p:cNvSpPr>
          <p:nvPr>
            <p:ph type="subTitle" idx="1"/>
          </p:nvPr>
        </p:nvSpPr>
        <p:spPr/>
        <p:txBody>
          <a:bodyPr/>
          <a:lstStyle/>
          <a:p>
            <a:r>
              <a:rPr lang="en-US" dirty="0" err="1"/>
              <a:t>Berkshelf</a:t>
            </a:r>
            <a:r>
              <a:rPr lang="en-US" dirty="0"/>
              <a:t> is a cookbook management tool that allows us to upload your cookbooks and all of its dependencies to the Chef Server. </a:t>
            </a:r>
          </a:p>
        </p:txBody>
      </p:sp>
      <p:sp>
        <p:nvSpPr>
          <p:cNvPr id="4" name="Content Placeholder 3"/>
          <p:cNvSpPr>
            <a:spLocks noGrp="1"/>
          </p:cNvSpPr>
          <p:nvPr>
            <p:ph sz="quarter" idx="4294967295"/>
          </p:nvPr>
        </p:nvSpPr>
        <p:spPr>
          <a:xfrm>
            <a:off x="3013752" y="7009618"/>
            <a:ext cx="8917577" cy="524133"/>
          </a:xfrm>
        </p:spPr>
        <p:txBody>
          <a:bodyPr>
            <a:normAutofit fontScale="92500" lnSpcReduction="20000"/>
          </a:bodyPr>
          <a:lstStyle/>
          <a:p>
            <a:r>
              <a:rPr lang="en-US" dirty="0" smtClean="0"/>
              <a:t>berkshelf.com</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33</a:t>
            </a:fld>
            <a:endParaRPr lang="en-US" dirty="0"/>
          </a:p>
        </p:txBody>
      </p:sp>
    </p:spTree>
    <p:extLst>
      <p:ext uri="{BB962C8B-B14F-4D97-AF65-F5344CB8AC3E}">
        <p14:creationId xmlns:p14="http://schemas.microsoft.com/office/powerpoint/2010/main" val="4873083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5780288"/>
          </a:xfrm>
        </p:spPr>
        <p:txBody>
          <a:bodyPr/>
          <a:lstStyle/>
          <a:p>
            <a:r>
              <a:rPr lang="en-US" dirty="0"/>
              <a:t>Commands:</a:t>
            </a:r>
          </a:p>
          <a:p>
            <a:r>
              <a:rPr lang="en-US" dirty="0"/>
              <a:t>  berks apply ENVIRONMENT     # Apply version locks from </a:t>
            </a:r>
            <a:r>
              <a:rPr lang="en-US" dirty="0" err="1"/>
              <a:t>Berksfile.lock</a:t>
            </a:r>
            <a:r>
              <a:rPr lang="en-US" dirty="0"/>
              <a:t> to a Chef environment</a:t>
            </a:r>
          </a:p>
          <a:p>
            <a:r>
              <a:rPr lang="en-US" dirty="0"/>
              <a:t>  berks contingent COOKBOOK   # List all cookbooks that depend on the given cookbook in </a:t>
            </a:r>
            <a:r>
              <a:rPr lang="en-US" dirty="0" smtClean="0"/>
              <a:t>your</a:t>
            </a:r>
            <a:endParaRPr lang="en-US" dirty="0"/>
          </a:p>
          <a:p>
            <a:r>
              <a:rPr lang="en-US" dirty="0"/>
              <a:t>  berks cookbook NAME [PATH]  # Create a skeleton for a new cookbook</a:t>
            </a:r>
          </a:p>
          <a:p>
            <a:r>
              <a:rPr lang="en-US" dirty="0"/>
              <a:t>  berks help [COMMAND]        # Describe available commands or one specific command</a:t>
            </a:r>
          </a:p>
          <a:p>
            <a:r>
              <a:rPr lang="en-US" dirty="0"/>
              <a:t>  berks info [COOKBOOK]       # Display name, author, copyright, and dependency </a:t>
            </a:r>
            <a:r>
              <a:rPr lang="en-US" dirty="0" smtClean="0"/>
              <a:t>information</a:t>
            </a:r>
            <a:endParaRPr lang="en-US" dirty="0"/>
          </a:p>
          <a:p>
            <a:r>
              <a:rPr lang="en-US" dirty="0"/>
              <a:t>  berks </a:t>
            </a:r>
            <a:r>
              <a:rPr lang="en-US" dirty="0" err="1"/>
              <a:t>init</a:t>
            </a:r>
            <a:r>
              <a:rPr lang="en-US" dirty="0"/>
              <a:t> [PATH]           # Initialize </a:t>
            </a:r>
            <a:r>
              <a:rPr lang="en-US" dirty="0" err="1"/>
              <a:t>Berkshelf</a:t>
            </a:r>
            <a:r>
              <a:rPr lang="en-US" dirty="0"/>
              <a:t> in the given directory</a:t>
            </a:r>
          </a:p>
          <a:p>
            <a:r>
              <a:rPr lang="en-US" dirty="0"/>
              <a:t>  berks install               # Install the cookbooks specified in the </a:t>
            </a:r>
            <a:r>
              <a:rPr lang="en-US" dirty="0" err="1"/>
              <a:t>Berksfile</a:t>
            </a:r>
            <a:endParaRPr lang="en-US" dirty="0"/>
          </a:p>
          <a:p>
            <a:r>
              <a:rPr lang="en-US" dirty="0"/>
              <a:t>  berks list                  # List cookbooks and their dependencies specified by </a:t>
            </a:r>
            <a:r>
              <a:rPr lang="en-US" dirty="0" smtClean="0"/>
              <a:t>your</a:t>
            </a:r>
            <a:endParaRPr lang="en-US" dirty="0"/>
          </a:p>
          <a:p>
            <a:r>
              <a:rPr lang="en-US" dirty="0"/>
              <a:t>  berks outdated [COOKBOOKS]  # List dependencies that have new versions available </a:t>
            </a:r>
            <a:r>
              <a:rPr lang="en-US" dirty="0" smtClean="0"/>
              <a:t>that</a:t>
            </a:r>
            <a:endParaRPr lang="en-US" dirty="0"/>
          </a:p>
          <a:p>
            <a:r>
              <a:rPr lang="en-US" dirty="0"/>
              <a:t>  berks package [PATH]        # Vendor and archive the dependencies of a </a:t>
            </a:r>
            <a:r>
              <a:rPr lang="en-US" dirty="0" err="1"/>
              <a:t>Berksfile</a:t>
            </a:r>
            <a:endParaRPr lang="en-US" dirty="0"/>
          </a:p>
          <a:p>
            <a:r>
              <a:rPr lang="en-US" dirty="0"/>
              <a:t>  berks search NAME           # Search the remote source for cookbooks matching the </a:t>
            </a:r>
            <a:r>
              <a:rPr lang="en-US" dirty="0" smtClean="0"/>
              <a:t>partial</a:t>
            </a:r>
            <a:endParaRPr lang="en-US" dirty="0"/>
          </a:p>
        </p:txBody>
      </p:sp>
      <p:sp>
        <p:nvSpPr>
          <p:cNvPr id="3" name="Title 2"/>
          <p:cNvSpPr>
            <a:spLocks noGrp="1"/>
          </p:cNvSpPr>
          <p:nvPr>
            <p:ph type="title"/>
          </p:nvPr>
        </p:nvSpPr>
        <p:spPr/>
        <p:txBody>
          <a:bodyPr/>
          <a:lstStyle/>
          <a:p>
            <a:r>
              <a:rPr lang="en-US" dirty="0" smtClean="0"/>
              <a:t>GE: Run berks --help</a:t>
            </a:r>
            <a:endParaRPr lang="en-US" dirty="0"/>
          </a:p>
        </p:txBody>
      </p:sp>
      <p:sp>
        <p:nvSpPr>
          <p:cNvPr id="4" name="Text Placeholder 3"/>
          <p:cNvSpPr>
            <a:spLocks noGrp="1"/>
          </p:cNvSpPr>
          <p:nvPr>
            <p:ph type="body" sz="quarter" idx="11"/>
          </p:nvPr>
        </p:nvSpPr>
        <p:spPr/>
        <p:txBody>
          <a:bodyPr/>
          <a:lstStyle/>
          <a:p>
            <a:r>
              <a:rPr lang="en-US" dirty="0" smtClean="0"/>
              <a:t>$ berks --help</a:t>
            </a:r>
            <a:endParaRPr lang="en-US" dirty="0"/>
          </a:p>
        </p:txBody>
      </p:sp>
      <p:sp>
        <p:nvSpPr>
          <p:cNvPr id="6" name="Footer Placeholder 5"/>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34</a:t>
            </a:fld>
            <a:endParaRPr lang="en-US" dirty="0"/>
          </a:p>
        </p:txBody>
      </p:sp>
    </p:spTree>
    <p:extLst>
      <p:ext uri="{BB962C8B-B14F-4D97-AF65-F5344CB8AC3E}">
        <p14:creationId xmlns:p14="http://schemas.microsoft.com/office/powerpoint/2010/main" val="2571373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4668498"/>
          </a:xfrm>
        </p:spPr>
        <p:txBody>
          <a:bodyPr/>
          <a:lstStyle/>
          <a:p>
            <a:r>
              <a:rPr lang="en-US" dirty="0" smtClean="0"/>
              <a:t>Resolving </a:t>
            </a:r>
            <a:r>
              <a:rPr lang="en-US" dirty="0"/>
              <a:t>cookbook dependencies...</a:t>
            </a:r>
          </a:p>
          <a:p>
            <a:r>
              <a:rPr lang="en-US" dirty="0"/>
              <a:t>Fetching 'apache' from source at .</a:t>
            </a:r>
          </a:p>
          <a:p>
            <a:r>
              <a:rPr lang="en-US" dirty="0"/>
              <a:t>Fetching cookbook index from https://</a:t>
            </a:r>
            <a:r>
              <a:rPr lang="en-US" dirty="0" err="1"/>
              <a:t>supermarket.chef.io</a:t>
            </a:r>
            <a:r>
              <a:rPr lang="en-US" dirty="0"/>
              <a:t>...</a:t>
            </a:r>
          </a:p>
          <a:p>
            <a:r>
              <a:rPr lang="en-US" dirty="0"/>
              <a:t>Using apache (0.2.1) from source at .</a:t>
            </a:r>
          </a:p>
        </p:txBody>
      </p:sp>
      <p:sp>
        <p:nvSpPr>
          <p:cNvPr id="3" name="Title 2"/>
          <p:cNvSpPr>
            <a:spLocks noGrp="1"/>
          </p:cNvSpPr>
          <p:nvPr>
            <p:ph type="title"/>
          </p:nvPr>
        </p:nvSpPr>
        <p:spPr/>
        <p:txBody>
          <a:bodyPr/>
          <a:lstStyle/>
          <a:p>
            <a:r>
              <a:rPr lang="en-US" dirty="0"/>
              <a:t>GE: Run berks </a:t>
            </a:r>
            <a:r>
              <a:rPr lang="en-US" dirty="0" smtClean="0"/>
              <a:t>install</a:t>
            </a:r>
            <a:endParaRPr lang="en-US" dirty="0"/>
          </a:p>
        </p:txBody>
      </p:sp>
      <p:sp>
        <p:nvSpPr>
          <p:cNvPr id="4" name="Text Placeholder 3"/>
          <p:cNvSpPr>
            <a:spLocks noGrp="1"/>
          </p:cNvSpPr>
          <p:nvPr>
            <p:ph type="body" sz="quarter" idx="11"/>
          </p:nvPr>
        </p:nvSpPr>
        <p:spPr/>
        <p:txBody>
          <a:bodyPr/>
          <a:lstStyle/>
          <a:p>
            <a:r>
              <a:rPr lang="en-US" dirty="0" smtClean="0"/>
              <a:t>$ berks install</a:t>
            </a:r>
            <a:endParaRPr lang="en-US" dirty="0"/>
          </a:p>
        </p:txBody>
      </p:sp>
      <p:sp>
        <p:nvSpPr>
          <p:cNvPr id="8" name="Footer Placeholder 7"/>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9" name="Slide Number Placeholder 8"/>
          <p:cNvSpPr>
            <a:spLocks noGrp="1"/>
          </p:cNvSpPr>
          <p:nvPr>
            <p:ph type="sldNum" sz="quarter" idx="13"/>
          </p:nvPr>
        </p:nvSpPr>
        <p:spPr/>
        <p:txBody>
          <a:bodyPr/>
          <a:lstStyle/>
          <a:p>
            <a:fld id="{D3C6E21F-9381-4880-84FB-1E73165A9E9D}" type="slidenum">
              <a:rPr lang="en-US" smtClean="0"/>
              <a:pPr/>
              <a:t>35</a:t>
            </a:fld>
            <a:endParaRPr lang="en-US" dirty="0"/>
          </a:p>
        </p:txBody>
      </p:sp>
    </p:spTree>
    <p:extLst>
      <p:ext uri="{BB962C8B-B14F-4D97-AF65-F5344CB8AC3E}">
        <p14:creationId xmlns:p14="http://schemas.microsoft.com/office/powerpoint/2010/main" val="1735995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4979783"/>
          </a:xfrm>
        </p:spPr>
        <p:txBody>
          <a:bodyPr/>
          <a:lstStyle/>
          <a:p>
            <a:r>
              <a:rPr lang="en-US" dirty="0" smtClean="0"/>
              <a:t>TBD: Show all the files within the apache directory (one of those files should be a </a:t>
            </a:r>
            <a:r>
              <a:rPr lang="en-US" dirty="0" err="1" smtClean="0"/>
              <a:t>Berksfile.lock</a:t>
            </a:r>
            <a:r>
              <a:rPr lang="en-US" dirty="0" smtClean="0"/>
              <a:t>)</a:t>
            </a:r>
            <a:endParaRPr lang="en-US" dirty="0"/>
          </a:p>
        </p:txBody>
      </p:sp>
      <p:sp>
        <p:nvSpPr>
          <p:cNvPr id="3" name="Title 2"/>
          <p:cNvSpPr>
            <a:spLocks noGrp="1"/>
          </p:cNvSpPr>
          <p:nvPr>
            <p:ph type="title"/>
          </p:nvPr>
        </p:nvSpPr>
        <p:spPr/>
        <p:txBody>
          <a:bodyPr/>
          <a:lstStyle/>
          <a:p>
            <a:r>
              <a:rPr lang="en-US" dirty="0" smtClean="0"/>
              <a:t>GE: See the </a:t>
            </a:r>
            <a:r>
              <a:rPr lang="en-US" dirty="0" err="1" smtClean="0"/>
              <a:t>Berksfile.lock</a:t>
            </a:r>
            <a:endParaRPr lang="en-US" dirty="0"/>
          </a:p>
        </p:txBody>
      </p:sp>
      <p:sp>
        <p:nvSpPr>
          <p:cNvPr id="4" name="Text Placeholder 3"/>
          <p:cNvSpPr>
            <a:spLocks noGrp="1"/>
          </p:cNvSpPr>
          <p:nvPr>
            <p:ph type="body" sz="quarter" idx="11"/>
          </p:nvPr>
        </p:nvSpPr>
        <p:spPr/>
        <p:txBody>
          <a:bodyPr/>
          <a:lstStyle/>
          <a:p>
            <a:r>
              <a:rPr lang="en-US" dirty="0" smtClean="0"/>
              <a:t>$ ls -al</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36</a:t>
            </a:fld>
            <a:endParaRPr lang="en-US" dirty="0"/>
          </a:p>
        </p:txBody>
      </p:sp>
    </p:spTree>
    <p:extLst>
      <p:ext uri="{BB962C8B-B14F-4D97-AF65-F5344CB8AC3E}">
        <p14:creationId xmlns:p14="http://schemas.microsoft.com/office/powerpoint/2010/main" val="984618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4649042"/>
          </a:xfrm>
        </p:spPr>
        <p:txBody>
          <a:bodyPr/>
          <a:lstStyle/>
          <a:p>
            <a:r>
              <a:rPr lang="en-US" dirty="0" smtClean="0"/>
              <a:t>TBD: Show the contents of the </a:t>
            </a:r>
            <a:r>
              <a:rPr lang="en-US" dirty="0" err="1" smtClean="0"/>
              <a:t>Berksfile.lock</a:t>
            </a:r>
            <a:endParaRPr lang="en-US" dirty="0"/>
          </a:p>
        </p:txBody>
      </p:sp>
      <p:sp>
        <p:nvSpPr>
          <p:cNvPr id="3" name="Title 2"/>
          <p:cNvSpPr>
            <a:spLocks noGrp="1"/>
          </p:cNvSpPr>
          <p:nvPr>
            <p:ph type="title"/>
          </p:nvPr>
        </p:nvSpPr>
        <p:spPr/>
        <p:txBody>
          <a:bodyPr/>
          <a:lstStyle/>
          <a:p>
            <a:r>
              <a:rPr lang="en-US" dirty="0" smtClean="0"/>
              <a:t>GE: See the Contents of the </a:t>
            </a:r>
            <a:r>
              <a:rPr lang="en-US" dirty="0" err="1" smtClean="0"/>
              <a:t>Berksfile.lock</a:t>
            </a:r>
            <a:endParaRPr lang="en-US" dirty="0"/>
          </a:p>
        </p:txBody>
      </p:sp>
      <p:sp>
        <p:nvSpPr>
          <p:cNvPr id="4" name="Text Placeholder 3"/>
          <p:cNvSpPr>
            <a:spLocks noGrp="1"/>
          </p:cNvSpPr>
          <p:nvPr>
            <p:ph type="body" sz="quarter" idx="11"/>
          </p:nvPr>
        </p:nvSpPr>
        <p:spPr/>
        <p:txBody>
          <a:bodyPr/>
          <a:lstStyle/>
          <a:p>
            <a:r>
              <a:rPr lang="en-US" dirty="0" smtClean="0"/>
              <a:t>$ cat </a:t>
            </a:r>
            <a:r>
              <a:rPr lang="en-US" dirty="0" err="1" smtClean="0"/>
              <a:t>Berksfile.lock</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37</a:t>
            </a:fld>
            <a:endParaRPr lang="en-US" dirty="0"/>
          </a:p>
        </p:txBody>
      </p:sp>
    </p:spTree>
    <p:extLst>
      <p:ext uri="{BB962C8B-B14F-4D97-AF65-F5344CB8AC3E}">
        <p14:creationId xmlns:p14="http://schemas.microsoft.com/office/powerpoint/2010/main" val="40271077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Uploaded apache (0.2.1) to: 'https://api.opscode.com:443/organizations/vogue'</a:t>
            </a:r>
          </a:p>
        </p:txBody>
      </p:sp>
      <p:sp>
        <p:nvSpPr>
          <p:cNvPr id="3" name="Title 2"/>
          <p:cNvSpPr>
            <a:spLocks noGrp="1"/>
          </p:cNvSpPr>
          <p:nvPr>
            <p:ph type="title"/>
          </p:nvPr>
        </p:nvSpPr>
        <p:spPr/>
        <p:txBody>
          <a:bodyPr>
            <a:normAutofit fontScale="90000"/>
          </a:bodyPr>
          <a:lstStyle/>
          <a:p>
            <a:r>
              <a:rPr lang="en-US" dirty="0" smtClean="0"/>
              <a:t>GE</a:t>
            </a:r>
            <a:r>
              <a:rPr lang="en-US" dirty="0"/>
              <a:t>: </a:t>
            </a:r>
            <a:r>
              <a:rPr lang="en-US" dirty="0" smtClean="0"/>
              <a:t>Upload </a:t>
            </a:r>
            <a:r>
              <a:rPr lang="en-US" dirty="0"/>
              <a:t>the C</a:t>
            </a:r>
            <a:r>
              <a:rPr lang="en-US" dirty="0" smtClean="0"/>
              <a:t>ookbook </a:t>
            </a:r>
            <a:r>
              <a:rPr lang="en-US" dirty="0"/>
              <a:t>to the Chef Server</a:t>
            </a:r>
          </a:p>
        </p:txBody>
      </p:sp>
      <p:sp>
        <p:nvSpPr>
          <p:cNvPr id="4" name="Text Placeholder 3"/>
          <p:cNvSpPr>
            <a:spLocks noGrp="1"/>
          </p:cNvSpPr>
          <p:nvPr>
            <p:ph type="body" sz="quarter" idx="11"/>
          </p:nvPr>
        </p:nvSpPr>
        <p:spPr/>
        <p:txBody>
          <a:bodyPr/>
          <a:lstStyle/>
          <a:p>
            <a:r>
              <a:rPr lang="en-US" dirty="0" smtClean="0"/>
              <a:t>$ berks upload</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38</a:t>
            </a:fld>
            <a:endParaRPr lang="en-US" dirty="0"/>
          </a:p>
        </p:txBody>
      </p:sp>
    </p:spTree>
    <p:extLst>
      <p:ext uri="{BB962C8B-B14F-4D97-AF65-F5344CB8AC3E}">
        <p14:creationId xmlns:p14="http://schemas.microsoft.com/office/powerpoint/2010/main" val="110541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apache        </a:t>
            </a:r>
            <a:r>
              <a:rPr lang="en-US" dirty="0" smtClean="0"/>
              <a:t>0.2.1</a:t>
            </a:r>
            <a:endParaRPr lang="en-US" dirty="0"/>
          </a:p>
        </p:txBody>
      </p:sp>
      <p:sp>
        <p:nvSpPr>
          <p:cNvPr id="3" name="Title 2"/>
          <p:cNvSpPr>
            <a:spLocks noGrp="1"/>
          </p:cNvSpPr>
          <p:nvPr>
            <p:ph type="title"/>
          </p:nvPr>
        </p:nvSpPr>
        <p:spPr>
          <a:xfrm>
            <a:off x="324400" y="304800"/>
            <a:ext cx="15931600" cy="827577"/>
          </a:xfrm>
        </p:spPr>
        <p:txBody>
          <a:bodyPr>
            <a:normAutofit/>
          </a:bodyPr>
          <a:lstStyle/>
          <a:p>
            <a:r>
              <a:rPr lang="en-US" dirty="0"/>
              <a:t>GE: </a:t>
            </a:r>
            <a:r>
              <a:rPr lang="en-US" dirty="0" smtClean="0"/>
              <a:t>Display Cookbooks </a:t>
            </a:r>
            <a:r>
              <a:rPr lang="en-US" dirty="0"/>
              <a:t>within </a:t>
            </a:r>
            <a:r>
              <a:rPr lang="en-US" dirty="0" smtClean="0"/>
              <a:t>your Org </a:t>
            </a:r>
            <a:endParaRPr lang="en-US" dirty="0"/>
          </a:p>
        </p:txBody>
      </p:sp>
      <p:sp>
        <p:nvSpPr>
          <p:cNvPr id="4" name="Text Placeholder 3"/>
          <p:cNvSpPr>
            <a:spLocks noGrp="1"/>
          </p:cNvSpPr>
          <p:nvPr>
            <p:ph type="body" sz="quarter" idx="11"/>
          </p:nvPr>
        </p:nvSpPr>
        <p:spPr>
          <a:xfrm>
            <a:off x="1121104" y="1361872"/>
            <a:ext cx="14422528" cy="705062"/>
          </a:xfrm>
        </p:spPr>
        <p:txBody>
          <a:bodyPr/>
          <a:lstStyle/>
          <a:p>
            <a:r>
              <a:rPr lang="en-US" dirty="0" smtClean="0"/>
              <a:t>$ knife cookbook list</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39</a:t>
            </a:fld>
            <a:endParaRPr lang="en-US" dirty="0"/>
          </a:p>
        </p:txBody>
      </p:sp>
    </p:spTree>
    <p:extLst>
      <p:ext uri="{BB962C8B-B14F-4D97-AF65-F5344CB8AC3E}">
        <p14:creationId xmlns:p14="http://schemas.microsoft.com/office/powerpoint/2010/main" val="564963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Managing an </a:t>
            </a:r>
            <a:r>
              <a:rPr lang="en-US" dirty="0"/>
              <a:t>A</a:t>
            </a:r>
            <a:r>
              <a:rPr lang="en-US" dirty="0" smtClean="0"/>
              <a:t>dditional System</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4</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marL="309025" lvl="1"/>
            <a:r>
              <a:rPr lang="en-US" dirty="0" smtClean="0"/>
              <a:t>To manage another system, you would need to:</a:t>
            </a:r>
          </a:p>
          <a:p>
            <a:pPr marL="1051975" lvl="1" indent="-742950">
              <a:buAutoNum type="arabicPeriod"/>
            </a:pPr>
            <a:endParaRPr lang="en-US" dirty="0"/>
          </a:p>
          <a:p>
            <a:pPr marL="1051975" lvl="1" indent="-742950">
              <a:buAutoNum type="arabicPeriod"/>
            </a:pPr>
            <a:r>
              <a:rPr lang="en-US" dirty="0" smtClean="0"/>
              <a:t>Provision </a:t>
            </a:r>
            <a:r>
              <a:rPr lang="en-US" dirty="0"/>
              <a:t>a new node within </a:t>
            </a:r>
            <a:r>
              <a:rPr lang="en-US" dirty="0" smtClean="0"/>
              <a:t>your company </a:t>
            </a:r>
            <a:r>
              <a:rPr lang="en-US" dirty="0"/>
              <a:t>or appropriate cloud provider with the appropriate access to login to administrate the </a:t>
            </a:r>
            <a:r>
              <a:rPr lang="en-US" dirty="0" smtClean="0"/>
              <a:t>system.</a:t>
            </a:r>
          </a:p>
          <a:p>
            <a:pPr marL="1051975" lvl="1" indent="-742950">
              <a:buAutoNum type="arabicPeriod"/>
            </a:pPr>
            <a:r>
              <a:rPr lang="en-US" dirty="0" smtClean="0"/>
              <a:t>Install </a:t>
            </a:r>
            <a:r>
              <a:rPr lang="en-US" dirty="0"/>
              <a:t>the Chef </a:t>
            </a:r>
            <a:r>
              <a:rPr lang="en-US" dirty="0" smtClean="0"/>
              <a:t>tools.</a:t>
            </a:r>
          </a:p>
          <a:p>
            <a:pPr marL="1051975" lvl="1" indent="-742950">
              <a:buAutoNum type="arabicPeriod"/>
            </a:pPr>
            <a:r>
              <a:rPr lang="en-US" dirty="0" smtClean="0"/>
              <a:t>Transfer </a:t>
            </a:r>
            <a:r>
              <a:rPr lang="en-US" dirty="0"/>
              <a:t>the apache </a:t>
            </a:r>
            <a:r>
              <a:rPr lang="en-US" dirty="0" smtClean="0"/>
              <a:t>cookbook.</a:t>
            </a:r>
          </a:p>
          <a:p>
            <a:pPr marL="1051975" lvl="1" indent="-742950">
              <a:buAutoNum type="arabicPeriod"/>
            </a:pPr>
            <a:r>
              <a:rPr lang="en-US" dirty="0" smtClean="0"/>
              <a:t>Run </a:t>
            </a:r>
            <a:r>
              <a:rPr lang="en-US" dirty="0"/>
              <a:t>chef-client </a:t>
            </a:r>
            <a:r>
              <a:rPr lang="en-US" dirty="0" smtClean="0"/>
              <a:t>on the new node to </a:t>
            </a:r>
            <a:r>
              <a:rPr lang="en-US" dirty="0"/>
              <a:t>apply the apache cookbook's default recipe.</a:t>
            </a:r>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2033550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Upload Cookbook</a:t>
            </a:r>
            <a:endParaRPr lang="en-US" dirty="0"/>
          </a:p>
        </p:txBody>
      </p:sp>
      <p:sp>
        <p:nvSpPr>
          <p:cNvPr id="3" name="Subtitle 2"/>
          <p:cNvSpPr>
            <a:spLocks noGrp="1"/>
          </p:cNvSpPr>
          <p:nvPr>
            <p:ph type="subTitle" idx="1"/>
          </p:nvPr>
        </p:nvSpPr>
        <p:spPr/>
        <p:txBody>
          <a:bodyPr/>
          <a:lstStyle/>
          <a:p>
            <a:pPr marL="609585" indent="-609585">
              <a:buFont typeface="Wingdings" charset="2"/>
              <a:buChar char="q"/>
            </a:pPr>
            <a:r>
              <a:rPr lang="en-US" dirty="0" smtClean="0"/>
              <a:t>Upload your remaining cookbooks</a:t>
            </a:r>
          </a:p>
          <a:p>
            <a:pPr marL="609585" indent="-609585">
              <a:buFont typeface="Wingdings" charset="2"/>
              <a:buChar char="q"/>
            </a:pPr>
            <a:endParaRPr lang="en-US" dirty="0" smtClean="0"/>
          </a:p>
          <a:p>
            <a:pPr marL="609585" indent="-609585">
              <a:buFont typeface="Wingdings" charset="2"/>
              <a:buChar char="q"/>
            </a:pPr>
            <a:r>
              <a:rPr lang="en-US" dirty="0" smtClean="0"/>
              <a:t>Verify that are all uploaded</a:t>
            </a:r>
          </a:p>
          <a:p>
            <a:pPr marL="609585" indent="-609585">
              <a:buFont typeface="Wingdings" charset="2"/>
              <a:buChar char="q"/>
            </a:pPr>
            <a:endParaRPr lang="en-US" dirty="0"/>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40</a:t>
            </a:fld>
            <a:endParaRPr lang="en-US" dirty="0"/>
          </a:p>
        </p:txBody>
      </p:sp>
    </p:spTree>
    <p:extLst>
      <p:ext uri="{BB962C8B-B14F-4D97-AF65-F5344CB8AC3E}">
        <p14:creationId xmlns:p14="http://schemas.microsoft.com/office/powerpoint/2010/main" val="1219687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08432" y="265889"/>
            <a:ext cx="14935200" cy="827577"/>
          </a:xfrm>
        </p:spPr>
        <p:txBody>
          <a:bodyPr>
            <a:normAutofit fontScale="90000"/>
          </a:bodyPr>
          <a:lstStyle/>
          <a:p>
            <a:r>
              <a:rPr lang="en-US" dirty="0"/>
              <a:t>Lab: </a:t>
            </a:r>
            <a:r>
              <a:rPr lang="en-US" dirty="0" smtClean="0"/>
              <a:t>cd and Run knife cookbook list</a:t>
            </a:r>
            <a:r>
              <a:rPr lang="en-US" dirty="0"/>
              <a:t/>
            </a:r>
            <a:br>
              <a:rPr lang="en-US" dirty="0"/>
            </a:br>
            <a:endParaRPr lang="en-US" dirty="0"/>
          </a:p>
        </p:txBody>
      </p:sp>
      <p:sp>
        <p:nvSpPr>
          <p:cNvPr id="4" name="Text Placeholder 3"/>
          <p:cNvSpPr>
            <a:spLocks noGrp="1"/>
          </p:cNvSpPr>
          <p:nvPr>
            <p:ph type="body" sz="quarter" idx="11"/>
          </p:nvPr>
        </p:nvSpPr>
        <p:spPr>
          <a:xfrm>
            <a:off x="1121104" y="1337149"/>
            <a:ext cx="14422528" cy="1795157"/>
          </a:xfrm>
        </p:spPr>
        <p:txBody>
          <a:bodyPr/>
          <a:lstStyle/>
          <a:p>
            <a:r>
              <a:rPr lang="en-US" dirty="0"/>
              <a:t>$ cd ~/</a:t>
            </a:r>
            <a:r>
              <a:rPr lang="en-US" dirty="0" smtClean="0"/>
              <a:t>chef-repo/cookbooks/workstation</a:t>
            </a:r>
          </a:p>
          <a:p>
            <a:r>
              <a:rPr lang="en-US" dirty="0" smtClean="0"/>
              <a:t>$ knife cookbook list</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41</a:t>
            </a:fld>
            <a:endParaRPr lang="en-US" dirty="0"/>
          </a:p>
        </p:txBody>
      </p:sp>
      <p:sp>
        <p:nvSpPr>
          <p:cNvPr id="9" name="Content Placeholder 1"/>
          <p:cNvSpPr>
            <a:spLocks noGrp="1"/>
          </p:cNvSpPr>
          <p:nvPr>
            <p:ph sz="quarter" idx="10"/>
          </p:nvPr>
        </p:nvSpPr>
        <p:spPr>
          <a:xfrm>
            <a:off x="1121104" y="3239804"/>
            <a:ext cx="14423693" cy="4542326"/>
          </a:xfrm>
        </p:spPr>
        <p:txBody>
          <a:bodyPr/>
          <a:lstStyle/>
          <a:p>
            <a:r>
              <a:rPr lang="en-US" dirty="0"/>
              <a:t>apache        0.2.1</a:t>
            </a:r>
          </a:p>
          <a:p>
            <a:endParaRPr lang="en-US" dirty="0"/>
          </a:p>
        </p:txBody>
      </p:sp>
    </p:spTree>
    <p:extLst>
      <p:ext uri="{BB962C8B-B14F-4D97-AF65-F5344CB8AC3E}">
        <p14:creationId xmlns:p14="http://schemas.microsoft.com/office/powerpoint/2010/main" val="3777870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Resolving cookbook dependencies...</a:t>
            </a:r>
          </a:p>
          <a:p>
            <a:r>
              <a:rPr lang="en-US" dirty="0"/>
              <a:t>Fetching 'workstation' from source at .</a:t>
            </a:r>
          </a:p>
          <a:p>
            <a:r>
              <a:rPr lang="en-US" dirty="0"/>
              <a:t>Fetching cookbook index from https://</a:t>
            </a:r>
            <a:r>
              <a:rPr lang="en-US" dirty="0" err="1"/>
              <a:t>supermarket.chef.io</a:t>
            </a:r>
            <a:r>
              <a:rPr lang="en-US" dirty="0"/>
              <a:t>..</a:t>
            </a:r>
            <a:r>
              <a:rPr lang="en-US" dirty="0" smtClean="0"/>
              <a:t>.</a:t>
            </a:r>
          </a:p>
          <a:p>
            <a:r>
              <a:rPr lang="en-US" dirty="0"/>
              <a:t>Using workstation (0.2.1) from source at .</a:t>
            </a:r>
          </a:p>
        </p:txBody>
      </p:sp>
      <p:sp>
        <p:nvSpPr>
          <p:cNvPr id="3" name="Title 2"/>
          <p:cNvSpPr>
            <a:spLocks noGrp="1"/>
          </p:cNvSpPr>
          <p:nvPr>
            <p:ph type="title"/>
          </p:nvPr>
        </p:nvSpPr>
        <p:spPr/>
        <p:txBody>
          <a:bodyPr>
            <a:normAutofit/>
          </a:bodyPr>
          <a:lstStyle/>
          <a:p>
            <a:r>
              <a:rPr lang="en-US" dirty="0" smtClean="0"/>
              <a:t>Lab</a:t>
            </a:r>
            <a:r>
              <a:rPr lang="en-US" dirty="0"/>
              <a:t>: </a:t>
            </a:r>
            <a:r>
              <a:rPr lang="en-US" dirty="0" smtClean="0"/>
              <a:t>Install the Cookbook Dependencies</a:t>
            </a:r>
            <a:endParaRPr lang="en-US" dirty="0"/>
          </a:p>
        </p:txBody>
      </p:sp>
      <p:sp>
        <p:nvSpPr>
          <p:cNvPr id="4" name="Text Placeholder 3"/>
          <p:cNvSpPr>
            <a:spLocks noGrp="1"/>
          </p:cNvSpPr>
          <p:nvPr>
            <p:ph type="body" sz="quarter" idx="11"/>
          </p:nvPr>
        </p:nvSpPr>
        <p:spPr/>
        <p:txBody>
          <a:bodyPr/>
          <a:lstStyle/>
          <a:p>
            <a:r>
              <a:rPr lang="en-US" dirty="0" smtClean="0"/>
              <a:t>$ berks install</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42</a:t>
            </a:fld>
            <a:endParaRPr lang="en-US" dirty="0"/>
          </a:p>
        </p:txBody>
      </p:sp>
    </p:spTree>
    <p:extLst>
      <p:ext uri="{BB962C8B-B14F-4D97-AF65-F5344CB8AC3E}">
        <p14:creationId xmlns:p14="http://schemas.microsoft.com/office/powerpoint/2010/main" val="38257518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3364991"/>
          </a:xfrm>
        </p:spPr>
        <p:txBody>
          <a:bodyPr/>
          <a:lstStyle/>
          <a:p>
            <a:r>
              <a:rPr lang="en-US" dirty="0"/>
              <a:t>Uploaded workstation (0.2.1) to: 'https://api.opscode.com:443/organizations/vogue'</a:t>
            </a:r>
          </a:p>
        </p:txBody>
      </p:sp>
      <p:sp>
        <p:nvSpPr>
          <p:cNvPr id="3" name="Title 2"/>
          <p:cNvSpPr>
            <a:spLocks noGrp="1"/>
          </p:cNvSpPr>
          <p:nvPr>
            <p:ph type="title"/>
          </p:nvPr>
        </p:nvSpPr>
        <p:spPr/>
        <p:txBody>
          <a:bodyPr>
            <a:normAutofit fontScale="90000"/>
          </a:bodyPr>
          <a:lstStyle/>
          <a:p>
            <a:r>
              <a:rPr lang="en-US" dirty="0"/>
              <a:t>Lab: </a:t>
            </a:r>
            <a:r>
              <a:rPr lang="en-US" dirty="0" smtClean="0"/>
              <a:t>Upload </a:t>
            </a:r>
            <a:r>
              <a:rPr lang="en-US" dirty="0"/>
              <a:t>the </a:t>
            </a:r>
            <a:r>
              <a:rPr lang="en-US" dirty="0" smtClean="0"/>
              <a:t>Cookbook to </a:t>
            </a:r>
            <a:r>
              <a:rPr lang="en-US" dirty="0"/>
              <a:t>the Chef </a:t>
            </a:r>
            <a:r>
              <a:rPr lang="en-US" dirty="0" smtClean="0"/>
              <a:t>Server</a:t>
            </a:r>
            <a:endParaRPr lang="en-US" dirty="0"/>
          </a:p>
        </p:txBody>
      </p:sp>
      <p:sp>
        <p:nvSpPr>
          <p:cNvPr id="4" name="Text Placeholder 3"/>
          <p:cNvSpPr>
            <a:spLocks noGrp="1"/>
          </p:cNvSpPr>
          <p:nvPr>
            <p:ph type="body" sz="quarter" idx="11"/>
          </p:nvPr>
        </p:nvSpPr>
        <p:spPr/>
        <p:txBody>
          <a:bodyPr/>
          <a:lstStyle/>
          <a:p>
            <a:r>
              <a:rPr lang="en-US" dirty="0" smtClean="0"/>
              <a:t>$ berks upload</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43</a:t>
            </a:fld>
            <a:endParaRPr lang="en-US" dirty="0"/>
          </a:p>
        </p:txBody>
      </p:sp>
    </p:spTree>
    <p:extLst>
      <p:ext uri="{BB962C8B-B14F-4D97-AF65-F5344CB8AC3E}">
        <p14:creationId xmlns:p14="http://schemas.microsoft.com/office/powerpoint/2010/main" val="3315313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4610132"/>
          </a:xfrm>
        </p:spPr>
        <p:txBody>
          <a:bodyPr/>
          <a:lstStyle/>
          <a:p>
            <a:r>
              <a:rPr lang="en-US" dirty="0"/>
              <a:t>apache        0.2.1</a:t>
            </a:r>
          </a:p>
          <a:p>
            <a:r>
              <a:rPr lang="en-US" dirty="0"/>
              <a:t>workstation   0.2.1</a:t>
            </a:r>
          </a:p>
        </p:txBody>
      </p:sp>
      <p:sp>
        <p:nvSpPr>
          <p:cNvPr id="3" name="Title 2"/>
          <p:cNvSpPr>
            <a:spLocks noGrp="1"/>
          </p:cNvSpPr>
          <p:nvPr>
            <p:ph type="title"/>
          </p:nvPr>
        </p:nvSpPr>
        <p:spPr>
          <a:xfrm>
            <a:off x="324400" y="304800"/>
            <a:ext cx="15765148" cy="827577"/>
          </a:xfrm>
        </p:spPr>
        <p:txBody>
          <a:bodyPr>
            <a:normAutofit fontScale="90000"/>
          </a:bodyPr>
          <a:lstStyle/>
          <a:p>
            <a:r>
              <a:rPr lang="en-US" dirty="0"/>
              <a:t>Lab: </a:t>
            </a:r>
            <a:r>
              <a:rPr lang="en-US" dirty="0" smtClean="0"/>
              <a:t>Is the workstation Cookbook Uploaded?</a:t>
            </a:r>
            <a:endParaRPr lang="en-US" dirty="0"/>
          </a:p>
        </p:txBody>
      </p:sp>
      <p:sp>
        <p:nvSpPr>
          <p:cNvPr id="4" name="Text Placeholder 3"/>
          <p:cNvSpPr>
            <a:spLocks noGrp="1"/>
          </p:cNvSpPr>
          <p:nvPr>
            <p:ph type="body" sz="quarter" idx="11"/>
          </p:nvPr>
        </p:nvSpPr>
        <p:spPr/>
        <p:txBody>
          <a:bodyPr/>
          <a:lstStyle/>
          <a:p>
            <a:r>
              <a:rPr lang="en-US" dirty="0" smtClean="0"/>
              <a:t>$ knife cookbook list</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44</a:t>
            </a:fld>
            <a:endParaRPr lang="en-US" dirty="0"/>
          </a:p>
        </p:txBody>
      </p:sp>
    </p:spTree>
    <p:extLst>
      <p:ext uri="{BB962C8B-B14F-4D97-AF65-F5344CB8AC3E}">
        <p14:creationId xmlns:p14="http://schemas.microsoft.com/office/powerpoint/2010/main" val="1381601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Hosted Chef</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ü"/>
            </a:pPr>
            <a:r>
              <a:rPr lang="en-US" dirty="0"/>
              <a:t>Create a Hosted Chef Account</a:t>
            </a:r>
          </a:p>
          <a:p>
            <a:pPr marL="380990" indent="-380990">
              <a:buFont typeface="Wingdings" charset="2"/>
              <a:buChar char="ü"/>
            </a:pPr>
            <a:r>
              <a:rPr lang="en-US" dirty="0"/>
              <a:t>Upload </a:t>
            </a:r>
            <a:r>
              <a:rPr lang="en-US" dirty="0" smtClean="0"/>
              <a:t>your cookbooks </a:t>
            </a:r>
            <a:r>
              <a:rPr lang="en-US" dirty="0"/>
              <a:t>to the Hosted Chef Server</a:t>
            </a:r>
          </a:p>
          <a:p>
            <a:pPr marL="380990" indent="-380990">
              <a:buFont typeface="Wingdings" charset="2"/>
              <a:buChar char="q"/>
            </a:pPr>
            <a:r>
              <a:rPr lang="en-US" dirty="0"/>
              <a:t>Add </a:t>
            </a:r>
            <a:r>
              <a:rPr lang="en-US" dirty="0" smtClean="0"/>
              <a:t>your old </a:t>
            </a:r>
            <a:r>
              <a:rPr lang="en-US" dirty="0"/>
              <a:t>workstation as a managed node</a:t>
            </a:r>
          </a:p>
        </p:txBody>
      </p:sp>
      <p:sp>
        <p:nvSpPr>
          <p:cNvPr id="4" name="Content Placeholder 3"/>
          <p:cNvSpPr>
            <a:spLocks noGrp="1"/>
          </p:cNvSpPr>
          <p:nvPr>
            <p:ph sz="quarter" idx="11"/>
          </p:nvPr>
        </p:nvSpPr>
        <p:spPr/>
        <p:txBody>
          <a:bodyPr/>
          <a:lstStyle/>
          <a:p>
            <a:r>
              <a:rPr lang="en-US" dirty="0" smtClean="0"/>
              <a:t>More easily manage multiple nodes</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45</a:t>
            </a:fld>
            <a:endParaRPr lang="en-US" dirty="0"/>
          </a:p>
        </p:txBody>
      </p:sp>
    </p:spTree>
    <p:extLst>
      <p:ext uri="{BB962C8B-B14F-4D97-AF65-F5344CB8AC3E}">
        <p14:creationId xmlns:p14="http://schemas.microsoft.com/office/powerpoint/2010/main" val="30546140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639717" y="2496327"/>
            <a:ext cx="11346835" cy="909856"/>
          </a:xfrm>
        </p:spPr>
        <p:txBody>
          <a:bodyPr>
            <a:normAutofit fontScale="90000"/>
          </a:bodyPr>
          <a:lstStyle/>
          <a:p>
            <a:r>
              <a:rPr lang="en-US" dirty="0" smtClean="0"/>
              <a:t>The </a:t>
            </a:r>
            <a:r>
              <a:rPr lang="en-US" dirty="0" smtClean="0"/>
              <a:t>Node</a:t>
            </a:r>
            <a:endParaRPr lang="en-US" dirty="0"/>
          </a:p>
        </p:txBody>
      </p:sp>
      <p:sp>
        <p:nvSpPr>
          <p:cNvPr id="4" name="Footer Placeholder 3"/>
          <p:cNvSpPr>
            <a:spLocks noGrp="1"/>
          </p:cNvSpPr>
          <p:nvPr>
            <p:ph type="ftr" sz="quarter" idx="12"/>
          </p:nvPr>
        </p:nvSpPr>
        <p:spPr>
          <a:xfrm>
            <a:off x="130718" y="8579607"/>
            <a:ext cx="5875636" cy="541570"/>
          </a:xfrm>
        </p:spPr>
        <p:txBody>
          <a:bodyPr/>
          <a:lstStyle/>
          <a:p>
            <a:pPr algn="l"/>
            <a:r>
              <a:rPr lang="en-US" smtClean="0">
                <a:solidFill>
                  <a:srgbClr val="7D868C"/>
                </a:solidFill>
              </a:rPr>
              <a:t>©2015 Chef Software Inc</a:t>
            </a:r>
            <a:r>
              <a:rPr lang="en-US" smtClean="0"/>
              <a:t>.</a:t>
            </a:r>
            <a:endParaRPr lang="en-US" dirty="0"/>
          </a:p>
        </p:txBody>
      </p:sp>
      <p:pic>
        <p:nvPicPr>
          <p:cNvPr id="31" name="Picture 3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3438" y="5923514"/>
            <a:ext cx="1746502" cy="1862133"/>
          </a:xfrm>
          <a:prstGeom prst="rect">
            <a:avLst/>
          </a:prstGeom>
        </p:spPr>
      </p:pic>
      <p:sp>
        <p:nvSpPr>
          <p:cNvPr id="32" name="Text Placeholder 2"/>
          <p:cNvSpPr txBox="1">
            <a:spLocks/>
          </p:cNvSpPr>
          <p:nvPr/>
        </p:nvSpPr>
        <p:spPr bwMode="white">
          <a:xfrm>
            <a:off x="2950721" y="7529537"/>
            <a:ext cx="1906299" cy="771356"/>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smtClean="0"/>
              <a:t>Chef Server</a:t>
            </a:r>
            <a:endParaRPr lang="en-US" sz="2667" dirty="0"/>
          </a:p>
          <a:p>
            <a:endParaRPr lang="en-US" sz="2667" dirty="0"/>
          </a:p>
          <a:p>
            <a:endParaRPr lang="en-US" sz="2667" dirty="0"/>
          </a:p>
          <a:p>
            <a:endParaRPr lang="en-US" sz="4267" dirty="0"/>
          </a:p>
          <a:p>
            <a:endParaRPr lang="en-US" sz="4267" dirty="0"/>
          </a:p>
        </p:txBody>
      </p:sp>
      <p:grpSp>
        <p:nvGrpSpPr>
          <p:cNvPr id="93" name="Group 92"/>
          <p:cNvGrpSpPr/>
          <p:nvPr/>
        </p:nvGrpSpPr>
        <p:grpSpPr>
          <a:xfrm>
            <a:off x="7060023" y="2892057"/>
            <a:ext cx="3432221" cy="2603089"/>
            <a:chOff x="7889358" y="3147237"/>
            <a:chExt cx="3432221" cy="2603089"/>
          </a:xfrm>
        </p:grpSpPr>
        <p:sp>
          <p:nvSpPr>
            <p:cNvPr id="45" name="Text Placeholder 2"/>
            <p:cNvSpPr txBox="1">
              <a:spLocks/>
            </p:cNvSpPr>
            <p:nvPr/>
          </p:nvSpPr>
          <p:spPr bwMode="white">
            <a:xfrm>
              <a:off x="8652001" y="4919460"/>
              <a:ext cx="2198204" cy="673265"/>
            </a:xfrm>
            <a:prstGeom prst="rect">
              <a:avLst/>
            </a:prstGeom>
          </p:spPr>
          <p:txBody>
            <a:bodyPr vert="horz" wrap="square" lIns="0" tIns="0" rIns="0" bIns="0" rtlCol="0">
              <a:normAutofit fontScale="92500" lnSpcReduction="200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smtClean="0"/>
                <a:t>O</a:t>
              </a:r>
              <a:r>
                <a:rPr lang="en-US" sz="2667" dirty="0" smtClean="0"/>
                <a:t>rganization 1 Nodes</a:t>
              </a:r>
              <a:endParaRPr lang="en-US" sz="2667" dirty="0"/>
            </a:p>
            <a:p>
              <a:endParaRPr lang="en-US" sz="2667" dirty="0"/>
            </a:p>
            <a:p>
              <a:endParaRPr lang="en-US" sz="2667" dirty="0"/>
            </a:p>
            <a:p>
              <a:endParaRPr lang="en-US" sz="4267" dirty="0"/>
            </a:p>
            <a:p>
              <a:endParaRPr lang="en-US" sz="4267" dirty="0"/>
            </a:p>
          </p:txBody>
        </p:sp>
        <p:grpSp>
          <p:nvGrpSpPr>
            <p:cNvPr id="46" name="Group 45"/>
            <p:cNvGrpSpPr/>
            <p:nvPr/>
          </p:nvGrpSpPr>
          <p:grpSpPr>
            <a:xfrm>
              <a:off x="8815591" y="3473935"/>
              <a:ext cx="723388" cy="1137051"/>
              <a:chOff x="9289520" y="4376570"/>
              <a:chExt cx="1025227" cy="1424635"/>
            </a:xfrm>
          </p:grpSpPr>
          <p:pic>
            <p:nvPicPr>
              <p:cNvPr id="47"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89520" y="4376570"/>
                <a:ext cx="720427" cy="1119835"/>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41920" y="4528970"/>
                <a:ext cx="720427" cy="1119835"/>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94320" y="4681370"/>
                <a:ext cx="720427" cy="111983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0" name="Group 49"/>
            <p:cNvGrpSpPr/>
            <p:nvPr/>
          </p:nvGrpSpPr>
          <p:grpSpPr>
            <a:xfrm>
              <a:off x="9733531" y="3690130"/>
              <a:ext cx="723388" cy="1137051"/>
              <a:chOff x="9289520" y="4376570"/>
              <a:chExt cx="1025227" cy="1424635"/>
            </a:xfrm>
          </p:grpSpPr>
          <p:pic>
            <p:nvPicPr>
              <p:cNvPr id="51"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89520" y="4376570"/>
                <a:ext cx="720427" cy="1119835"/>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41920" y="4528970"/>
                <a:ext cx="720427" cy="1119835"/>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94320" y="4681370"/>
                <a:ext cx="720427" cy="1119835"/>
              </a:xfrm>
              <a:prstGeom prst="rect">
                <a:avLst/>
              </a:prstGeom>
              <a:noFill/>
              <a:extLst>
                <a:ext uri="{909E8E84-426E-40DD-AFC4-6F175D3DCCD1}">
                  <a14:hiddenFill xmlns:a14="http://schemas.microsoft.com/office/drawing/2010/main">
                    <a:solidFill>
                      <a:srgbClr val="FFFFFF"/>
                    </a:solidFill>
                  </a14:hiddenFill>
                </a:ext>
              </a:extLst>
            </p:spPr>
          </p:pic>
        </p:grpSp>
        <p:sp>
          <p:nvSpPr>
            <p:cNvPr id="72" name="Oval 71"/>
            <p:cNvSpPr/>
            <p:nvPr/>
          </p:nvSpPr>
          <p:spPr bwMode="auto">
            <a:xfrm>
              <a:off x="7889358" y="3147237"/>
              <a:ext cx="3432221" cy="2603089"/>
            </a:xfrm>
            <a:prstGeom prst="ellipse">
              <a:avLst/>
            </a:prstGeom>
            <a:noFill/>
            <a:ln>
              <a:solidFill>
                <a:schemeClr val="accent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grpSp>
      <p:grpSp>
        <p:nvGrpSpPr>
          <p:cNvPr id="94" name="Group 93"/>
          <p:cNvGrpSpPr/>
          <p:nvPr/>
        </p:nvGrpSpPr>
        <p:grpSpPr>
          <a:xfrm>
            <a:off x="12082128" y="3299637"/>
            <a:ext cx="3432221" cy="2603089"/>
            <a:chOff x="7889358" y="3147237"/>
            <a:chExt cx="3432221" cy="2603089"/>
          </a:xfrm>
        </p:grpSpPr>
        <p:sp>
          <p:nvSpPr>
            <p:cNvPr id="95" name="Text Placeholder 2"/>
            <p:cNvSpPr txBox="1">
              <a:spLocks/>
            </p:cNvSpPr>
            <p:nvPr/>
          </p:nvSpPr>
          <p:spPr bwMode="white">
            <a:xfrm>
              <a:off x="8652001" y="4919460"/>
              <a:ext cx="2198204" cy="673265"/>
            </a:xfrm>
            <a:prstGeom prst="rect">
              <a:avLst/>
            </a:prstGeom>
          </p:spPr>
          <p:txBody>
            <a:bodyPr vert="horz" wrap="square" lIns="0" tIns="0" rIns="0" bIns="0" rtlCol="0">
              <a:normAutofit fontScale="92500" lnSpcReduction="200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smtClean="0"/>
                <a:t>O</a:t>
              </a:r>
              <a:r>
                <a:rPr lang="en-US" sz="2667" dirty="0" smtClean="0"/>
                <a:t>rganization 2 Nodes</a:t>
              </a:r>
              <a:endParaRPr lang="en-US" sz="2667" dirty="0"/>
            </a:p>
            <a:p>
              <a:endParaRPr lang="en-US" sz="2667" dirty="0"/>
            </a:p>
            <a:p>
              <a:endParaRPr lang="en-US" sz="2667" dirty="0"/>
            </a:p>
            <a:p>
              <a:endParaRPr lang="en-US" sz="4267" dirty="0"/>
            </a:p>
            <a:p>
              <a:endParaRPr lang="en-US" sz="4267" dirty="0"/>
            </a:p>
          </p:txBody>
        </p:sp>
        <p:grpSp>
          <p:nvGrpSpPr>
            <p:cNvPr id="96" name="Group 95"/>
            <p:cNvGrpSpPr/>
            <p:nvPr/>
          </p:nvGrpSpPr>
          <p:grpSpPr>
            <a:xfrm>
              <a:off x="8815591" y="3473935"/>
              <a:ext cx="723388" cy="1137051"/>
              <a:chOff x="9289520" y="4376570"/>
              <a:chExt cx="1025227" cy="1424635"/>
            </a:xfrm>
          </p:grpSpPr>
          <p:pic>
            <p:nvPicPr>
              <p:cNvPr id="102"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89520" y="4376570"/>
                <a:ext cx="720427" cy="1119835"/>
              </a:xfrm>
              <a:prstGeom prst="rect">
                <a:avLst/>
              </a:prstGeom>
              <a:noFill/>
              <a:extLst>
                <a:ext uri="{909E8E84-426E-40DD-AFC4-6F175D3DCCD1}">
                  <a14:hiddenFill xmlns:a14="http://schemas.microsoft.com/office/drawing/2010/main">
                    <a:solidFill>
                      <a:srgbClr val="FFFFFF"/>
                    </a:solidFill>
                  </a14:hiddenFill>
                </a:ext>
              </a:extLst>
            </p:spPr>
          </p:pic>
          <p:pic>
            <p:nvPicPr>
              <p:cNvPr id="103"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41920" y="4528970"/>
                <a:ext cx="720427" cy="1119835"/>
              </a:xfrm>
              <a:prstGeom prst="rect">
                <a:avLst/>
              </a:prstGeom>
              <a:noFill/>
              <a:extLst>
                <a:ext uri="{909E8E84-426E-40DD-AFC4-6F175D3DCCD1}">
                  <a14:hiddenFill xmlns:a14="http://schemas.microsoft.com/office/drawing/2010/main">
                    <a:solidFill>
                      <a:srgbClr val="FFFFFF"/>
                    </a:solidFill>
                  </a14:hiddenFill>
                </a:ext>
              </a:extLst>
            </p:spPr>
          </p:pic>
          <p:pic>
            <p:nvPicPr>
              <p:cNvPr id="104"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94320" y="4681370"/>
                <a:ext cx="720427" cy="111983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7" name="Group 96"/>
            <p:cNvGrpSpPr/>
            <p:nvPr/>
          </p:nvGrpSpPr>
          <p:grpSpPr>
            <a:xfrm>
              <a:off x="9733531" y="3690130"/>
              <a:ext cx="723388" cy="1137051"/>
              <a:chOff x="9289520" y="4376570"/>
              <a:chExt cx="1025227" cy="1424635"/>
            </a:xfrm>
          </p:grpSpPr>
          <p:pic>
            <p:nvPicPr>
              <p:cNvPr id="99"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89520" y="4376570"/>
                <a:ext cx="720427" cy="1119835"/>
              </a:xfrm>
              <a:prstGeom prst="rect">
                <a:avLst/>
              </a:prstGeom>
              <a:noFill/>
              <a:extLst>
                <a:ext uri="{909E8E84-426E-40DD-AFC4-6F175D3DCCD1}">
                  <a14:hiddenFill xmlns:a14="http://schemas.microsoft.com/office/drawing/2010/main">
                    <a:solidFill>
                      <a:srgbClr val="FFFFFF"/>
                    </a:solidFill>
                  </a14:hiddenFill>
                </a:ext>
              </a:extLst>
            </p:spPr>
          </p:pic>
          <p:pic>
            <p:nvPicPr>
              <p:cNvPr id="100"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41920" y="4528970"/>
                <a:ext cx="720427" cy="1119835"/>
              </a:xfrm>
              <a:prstGeom prst="rect">
                <a:avLst/>
              </a:prstGeom>
              <a:noFill/>
              <a:extLst>
                <a:ext uri="{909E8E84-426E-40DD-AFC4-6F175D3DCCD1}">
                  <a14:hiddenFill xmlns:a14="http://schemas.microsoft.com/office/drawing/2010/main">
                    <a:solidFill>
                      <a:srgbClr val="FFFFFF"/>
                    </a:solidFill>
                  </a14:hiddenFill>
                </a:ext>
              </a:extLst>
            </p:spPr>
          </p:pic>
          <p:pic>
            <p:nvPicPr>
              <p:cNvPr id="101"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94320" y="4681370"/>
                <a:ext cx="720427" cy="1119835"/>
              </a:xfrm>
              <a:prstGeom prst="rect">
                <a:avLst/>
              </a:prstGeom>
              <a:noFill/>
              <a:extLst>
                <a:ext uri="{909E8E84-426E-40DD-AFC4-6F175D3DCCD1}">
                  <a14:hiddenFill xmlns:a14="http://schemas.microsoft.com/office/drawing/2010/main">
                    <a:solidFill>
                      <a:srgbClr val="FFFFFF"/>
                    </a:solidFill>
                  </a14:hiddenFill>
                </a:ext>
              </a:extLst>
            </p:spPr>
          </p:pic>
        </p:grpSp>
        <p:sp>
          <p:nvSpPr>
            <p:cNvPr id="98" name="Oval 97"/>
            <p:cNvSpPr/>
            <p:nvPr/>
          </p:nvSpPr>
          <p:spPr bwMode="auto">
            <a:xfrm>
              <a:off x="7889358" y="3147237"/>
              <a:ext cx="3432221" cy="2603089"/>
            </a:xfrm>
            <a:prstGeom prst="ellipse">
              <a:avLst/>
            </a:prstGeom>
            <a:noFill/>
            <a:ln>
              <a:solidFill>
                <a:schemeClr val="accent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grpSp>
      <p:grpSp>
        <p:nvGrpSpPr>
          <p:cNvPr id="105" name="Group 104"/>
          <p:cNvGrpSpPr/>
          <p:nvPr/>
        </p:nvGrpSpPr>
        <p:grpSpPr>
          <a:xfrm>
            <a:off x="9831569" y="5514751"/>
            <a:ext cx="3432221" cy="2603089"/>
            <a:chOff x="7889358" y="3147237"/>
            <a:chExt cx="3432221" cy="2603089"/>
          </a:xfrm>
        </p:grpSpPr>
        <p:sp>
          <p:nvSpPr>
            <p:cNvPr id="106" name="Text Placeholder 2"/>
            <p:cNvSpPr txBox="1">
              <a:spLocks/>
            </p:cNvSpPr>
            <p:nvPr/>
          </p:nvSpPr>
          <p:spPr bwMode="white">
            <a:xfrm>
              <a:off x="8652001" y="4919460"/>
              <a:ext cx="2198204" cy="673265"/>
            </a:xfrm>
            <a:prstGeom prst="rect">
              <a:avLst/>
            </a:prstGeom>
          </p:spPr>
          <p:txBody>
            <a:bodyPr vert="horz" wrap="square" lIns="0" tIns="0" rIns="0" bIns="0" rtlCol="0">
              <a:normAutofit fontScale="92500" lnSpcReduction="200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smtClean="0"/>
                <a:t>O</a:t>
              </a:r>
              <a:r>
                <a:rPr lang="en-US" sz="2667" dirty="0" smtClean="0"/>
                <a:t>rganization 3 Nodes</a:t>
              </a:r>
              <a:endParaRPr lang="en-US" sz="2667" dirty="0"/>
            </a:p>
            <a:p>
              <a:endParaRPr lang="en-US" sz="2667" dirty="0"/>
            </a:p>
            <a:p>
              <a:endParaRPr lang="en-US" sz="2667" dirty="0"/>
            </a:p>
            <a:p>
              <a:endParaRPr lang="en-US" sz="4267" dirty="0"/>
            </a:p>
            <a:p>
              <a:endParaRPr lang="en-US" sz="4267" dirty="0"/>
            </a:p>
          </p:txBody>
        </p:sp>
        <p:grpSp>
          <p:nvGrpSpPr>
            <p:cNvPr id="107" name="Group 106"/>
            <p:cNvGrpSpPr/>
            <p:nvPr/>
          </p:nvGrpSpPr>
          <p:grpSpPr>
            <a:xfrm>
              <a:off x="8815591" y="3473935"/>
              <a:ext cx="723388" cy="1137051"/>
              <a:chOff x="9289520" y="4376570"/>
              <a:chExt cx="1025227" cy="1424635"/>
            </a:xfrm>
          </p:grpSpPr>
          <p:pic>
            <p:nvPicPr>
              <p:cNvPr id="113"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89520" y="4376570"/>
                <a:ext cx="720427" cy="1119835"/>
              </a:xfrm>
              <a:prstGeom prst="rect">
                <a:avLst/>
              </a:prstGeom>
              <a:noFill/>
              <a:extLst>
                <a:ext uri="{909E8E84-426E-40DD-AFC4-6F175D3DCCD1}">
                  <a14:hiddenFill xmlns:a14="http://schemas.microsoft.com/office/drawing/2010/main">
                    <a:solidFill>
                      <a:srgbClr val="FFFFFF"/>
                    </a:solidFill>
                  </a14:hiddenFill>
                </a:ext>
              </a:extLst>
            </p:spPr>
          </p:pic>
          <p:pic>
            <p:nvPicPr>
              <p:cNvPr id="114"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41920" y="4528970"/>
                <a:ext cx="720427" cy="1119835"/>
              </a:xfrm>
              <a:prstGeom prst="rect">
                <a:avLst/>
              </a:prstGeom>
              <a:noFill/>
              <a:extLst>
                <a:ext uri="{909E8E84-426E-40DD-AFC4-6F175D3DCCD1}">
                  <a14:hiddenFill xmlns:a14="http://schemas.microsoft.com/office/drawing/2010/main">
                    <a:solidFill>
                      <a:srgbClr val="FFFFFF"/>
                    </a:solidFill>
                  </a14:hiddenFill>
                </a:ext>
              </a:extLst>
            </p:spPr>
          </p:pic>
          <p:pic>
            <p:nvPicPr>
              <p:cNvPr id="115"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94320" y="4681370"/>
                <a:ext cx="720427" cy="111983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8" name="Group 107"/>
            <p:cNvGrpSpPr/>
            <p:nvPr/>
          </p:nvGrpSpPr>
          <p:grpSpPr>
            <a:xfrm>
              <a:off x="9733531" y="3690130"/>
              <a:ext cx="723388" cy="1137051"/>
              <a:chOff x="9289520" y="4376570"/>
              <a:chExt cx="1025227" cy="1424635"/>
            </a:xfrm>
          </p:grpSpPr>
          <p:pic>
            <p:nvPicPr>
              <p:cNvPr id="110"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89520" y="4376570"/>
                <a:ext cx="720427" cy="1119835"/>
              </a:xfrm>
              <a:prstGeom prst="rect">
                <a:avLst/>
              </a:prstGeom>
              <a:noFill/>
              <a:extLst>
                <a:ext uri="{909E8E84-426E-40DD-AFC4-6F175D3DCCD1}">
                  <a14:hiddenFill xmlns:a14="http://schemas.microsoft.com/office/drawing/2010/main">
                    <a:solidFill>
                      <a:srgbClr val="FFFFFF"/>
                    </a:solidFill>
                  </a14:hiddenFill>
                </a:ext>
              </a:extLst>
            </p:spPr>
          </p:pic>
          <p:pic>
            <p:nvPicPr>
              <p:cNvPr id="111"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41920" y="4528970"/>
                <a:ext cx="720427" cy="1119835"/>
              </a:xfrm>
              <a:prstGeom prst="rect">
                <a:avLst/>
              </a:prstGeom>
              <a:noFill/>
              <a:extLst>
                <a:ext uri="{909E8E84-426E-40DD-AFC4-6F175D3DCCD1}">
                  <a14:hiddenFill xmlns:a14="http://schemas.microsoft.com/office/drawing/2010/main">
                    <a:solidFill>
                      <a:srgbClr val="FFFFFF"/>
                    </a:solidFill>
                  </a14:hiddenFill>
                </a:ext>
              </a:extLst>
            </p:spPr>
          </p:pic>
          <p:pic>
            <p:nvPicPr>
              <p:cNvPr id="112"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94320" y="4681370"/>
                <a:ext cx="720427" cy="1119835"/>
              </a:xfrm>
              <a:prstGeom prst="rect">
                <a:avLst/>
              </a:prstGeom>
              <a:noFill/>
              <a:extLst>
                <a:ext uri="{909E8E84-426E-40DD-AFC4-6F175D3DCCD1}">
                  <a14:hiddenFill xmlns:a14="http://schemas.microsoft.com/office/drawing/2010/main">
                    <a:solidFill>
                      <a:srgbClr val="FFFFFF"/>
                    </a:solidFill>
                  </a14:hiddenFill>
                </a:ext>
              </a:extLst>
            </p:spPr>
          </p:pic>
        </p:grpSp>
        <p:sp>
          <p:nvSpPr>
            <p:cNvPr id="109" name="Oval 108"/>
            <p:cNvSpPr/>
            <p:nvPr/>
          </p:nvSpPr>
          <p:spPr bwMode="auto">
            <a:xfrm>
              <a:off x="7889358" y="3147237"/>
              <a:ext cx="3432221" cy="2603089"/>
            </a:xfrm>
            <a:prstGeom prst="ellipse">
              <a:avLst/>
            </a:prstGeom>
            <a:noFill/>
            <a:ln>
              <a:solidFill>
                <a:schemeClr val="accent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grpSp>
      <p:cxnSp>
        <p:nvCxnSpPr>
          <p:cNvPr id="117" name="Straight Arrow Connector 116"/>
          <p:cNvCxnSpPr/>
          <p:nvPr/>
        </p:nvCxnSpPr>
        <p:spPr>
          <a:xfrm flipV="1">
            <a:off x="4635795" y="4965536"/>
            <a:ext cx="2551818" cy="1161552"/>
          </a:xfrm>
          <a:prstGeom prst="straightConnector1">
            <a:avLst/>
          </a:prstGeom>
          <a:ln>
            <a:solidFill>
              <a:schemeClr val="accent1"/>
            </a:solidFill>
            <a:headEnd type="arrow"/>
            <a:tailEnd type="arrow"/>
          </a:ln>
        </p:spPr>
        <p:style>
          <a:lnRef idx="3">
            <a:schemeClr val="accent1"/>
          </a:lnRef>
          <a:fillRef idx="0">
            <a:schemeClr val="accent1"/>
          </a:fillRef>
          <a:effectRef idx="2">
            <a:schemeClr val="accent1"/>
          </a:effectRef>
          <a:fontRef idx="minor">
            <a:schemeClr val="tx1"/>
          </a:fontRef>
        </p:style>
      </p:cxnSp>
      <p:cxnSp>
        <p:nvCxnSpPr>
          <p:cNvPr id="120" name="Straight Arrow Connector 119"/>
          <p:cNvCxnSpPr/>
          <p:nvPr/>
        </p:nvCxnSpPr>
        <p:spPr>
          <a:xfrm flipV="1">
            <a:off x="4635795" y="5033823"/>
            <a:ext cx="7344316" cy="1561819"/>
          </a:xfrm>
          <a:prstGeom prst="straightConnector1">
            <a:avLst/>
          </a:prstGeom>
          <a:ln>
            <a:solidFill>
              <a:schemeClr val="accent1"/>
            </a:solidFill>
            <a:headEnd type="arrow"/>
            <a:tailEnd type="arrow"/>
          </a:ln>
        </p:spPr>
        <p:style>
          <a:lnRef idx="3">
            <a:schemeClr val="accent1"/>
          </a:lnRef>
          <a:fillRef idx="0">
            <a:schemeClr val="accent1"/>
          </a:fillRef>
          <a:effectRef idx="2">
            <a:schemeClr val="accent1"/>
          </a:effectRef>
          <a:fontRef idx="minor">
            <a:schemeClr val="tx1"/>
          </a:fontRef>
        </p:style>
      </p:cxnSp>
      <p:cxnSp>
        <p:nvCxnSpPr>
          <p:cNvPr id="125" name="Straight Arrow Connector 124"/>
          <p:cNvCxnSpPr/>
          <p:nvPr/>
        </p:nvCxnSpPr>
        <p:spPr>
          <a:xfrm flipV="1">
            <a:off x="4788195" y="6856864"/>
            <a:ext cx="4997416" cy="124369"/>
          </a:xfrm>
          <a:prstGeom prst="straightConnector1">
            <a:avLst/>
          </a:prstGeom>
          <a:ln>
            <a:solidFill>
              <a:schemeClr val="accent1"/>
            </a:solidFill>
            <a:headEnd type="arrow"/>
            <a:tailEnd type="arrow"/>
          </a:ln>
        </p:spPr>
        <p:style>
          <a:lnRef idx="3">
            <a:schemeClr val="accent1"/>
          </a:lnRef>
          <a:fillRef idx="0">
            <a:schemeClr val="accent1"/>
          </a:fillRef>
          <a:effectRef idx="2">
            <a:schemeClr val="accent1"/>
          </a:effectRef>
          <a:fontRef idx="minor">
            <a:schemeClr val="tx1"/>
          </a:fontRef>
        </p:style>
      </p:cxnSp>
      <p:sp>
        <p:nvSpPr>
          <p:cNvPr id="127" name="Slide Number Placeholder 126"/>
          <p:cNvSpPr>
            <a:spLocks noGrp="1"/>
          </p:cNvSpPr>
          <p:nvPr>
            <p:ph type="sldNum" sz="quarter" idx="13"/>
          </p:nvPr>
        </p:nvSpPr>
        <p:spPr/>
        <p:txBody>
          <a:bodyPr/>
          <a:lstStyle/>
          <a:p>
            <a:fld id="{D3C6E21F-9381-4880-84FB-1E73165A9E9D}" type="slidenum">
              <a:rPr lang="en-US" smtClean="0"/>
              <a:pPr/>
              <a:t>46</a:t>
            </a:fld>
            <a:endParaRPr lang="en-US" dirty="0"/>
          </a:p>
        </p:txBody>
      </p:sp>
    </p:spTree>
    <p:extLst>
      <p:ext uri="{BB962C8B-B14F-4D97-AF65-F5344CB8AC3E}">
        <p14:creationId xmlns:p14="http://schemas.microsoft.com/office/powerpoint/2010/main" val="5201182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3021582"/>
          </a:xfrm>
        </p:spPr>
        <p:txBody>
          <a:bodyPr/>
          <a:lstStyle/>
          <a:p>
            <a:endParaRPr lang="en-US" dirty="0"/>
          </a:p>
        </p:txBody>
      </p:sp>
      <p:sp>
        <p:nvSpPr>
          <p:cNvPr id="3" name="Title 2"/>
          <p:cNvSpPr>
            <a:spLocks noGrp="1"/>
          </p:cNvSpPr>
          <p:nvPr>
            <p:ph type="title"/>
          </p:nvPr>
        </p:nvSpPr>
        <p:spPr/>
        <p:txBody>
          <a:bodyPr/>
          <a:lstStyle/>
          <a:p>
            <a:r>
              <a:rPr lang="en-US" dirty="0" smtClean="0"/>
              <a:t>GE: Change to the chef-repo</a:t>
            </a:r>
            <a:endParaRPr lang="en-US" dirty="0"/>
          </a:p>
        </p:txBody>
      </p:sp>
      <p:sp>
        <p:nvSpPr>
          <p:cNvPr id="4" name="Text Placeholder 3"/>
          <p:cNvSpPr>
            <a:spLocks noGrp="1"/>
          </p:cNvSpPr>
          <p:nvPr>
            <p:ph type="body" sz="quarter" idx="11"/>
          </p:nvPr>
        </p:nvSpPr>
        <p:spPr/>
        <p:txBody>
          <a:bodyPr/>
          <a:lstStyle/>
          <a:p>
            <a:r>
              <a:rPr lang="en-US" dirty="0" smtClean="0"/>
              <a:t>$ cd ~/chef</a:t>
            </a:r>
            <a:r>
              <a:rPr lang="en-US" smtClean="0"/>
              <a:t>-repo</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47</a:t>
            </a:fld>
            <a:endParaRPr lang="en-US" dirty="0"/>
          </a:p>
        </p:txBody>
      </p:sp>
    </p:spTree>
    <p:extLst>
      <p:ext uri="{BB962C8B-B14F-4D97-AF65-F5344CB8AC3E}">
        <p14:creationId xmlns:p14="http://schemas.microsoft.com/office/powerpoint/2010/main" val="2928978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 NODE COMMANDS **</a:t>
            </a:r>
          </a:p>
          <a:p>
            <a:r>
              <a:rPr lang="en-US" dirty="0"/>
              <a:t>knife node bulk delete REGEX (options)</a:t>
            </a:r>
          </a:p>
          <a:p>
            <a:r>
              <a:rPr lang="en-US" dirty="0"/>
              <a:t>knife node create NODE (options)</a:t>
            </a:r>
          </a:p>
          <a:p>
            <a:r>
              <a:rPr lang="en-US" dirty="0"/>
              <a:t>knife node delete NODE (options)</a:t>
            </a:r>
          </a:p>
          <a:p>
            <a:r>
              <a:rPr lang="en-US" dirty="0"/>
              <a:t>knife node edit NODE (options)</a:t>
            </a:r>
          </a:p>
          <a:p>
            <a:r>
              <a:rPr lang="en-US" dirty="0"/>
              <a:t>knife node environment set NODE ENVIRONMENT</a:t>
            </a:r>
          </a:p>
          <a:p>
            <a:r>
              <a:rPr lang="en-US" dirty="0"/>
              <a:t>knife node from file </a:t>
            </a:r>
            <a:r>
              <a:rPr lang="en-US" dirty="0" err="1"/>
              <a:t>FILE</a:t>
            </a:r>
            <a:r>
              <a:rPr lang="en-US" dirty="0"/>
              <a:t> (options)</a:t>
            </a:r>
          </a:p>
          <a:p>
            <a:r>
              <a:rPr lang="en-US" dirty="0"/>
              <a:t>knife node list (options)</a:t>
            </a:r>
          </a:p>
          <a:p>
            <a:r>
              <a:rPr lang="en-US" dirty="0"/>
              <a:t>knife node run_list add [NODE] [ENTRY[,ENTRY]] (options)</a:t>
            </a:r>
          </a:p>
          <a:p>
            <a:r>
              <a:rPr lang="en-US" dirty="0"/>
              <a:t>knife node run_list remove [NODE] [ENTRY[,ENTRY]] (options)</a:t>
            </a:r>
          </a:p>
          <a:p>
            <a:r>
              <a:rPr lang="en-US" dirty="0"/>
              <a:t>knife node run_list set NODE ENTRIES (options)</a:t>
            </a:r>
          </a:p>
          <a:p>
            <a:r>
              <a:rPr lang="en-US" dirty="0"/>
              <a:t>knife node show NODE (options)</a:t>
            </a:r>
            <a:endParaRPr lang="en-US" dirty="0"/>
          </a:p>
        </p:txBody>
      </p:sp>
      <p:sp>
        <p:nvSpPr>
          <p:cNvPr id="3" name="Title 2"/>
          <p:cNvSpPr>
            <a:spLocks noGrp="1"/>
          </p:cNvSpPr>
          <p:nvPr>
            <p:ph type="title"/>
          </p:nvPr>
        </p:nvSpPr>
        <p:spPr/>
        <p:txBody>
          <a:bodyPr/>
          <a:lstStyle/>
          <a:p>
            <a:r>
              <a:rPr lang="en-US" dirty="0" smtClean="0"/>
              <a:t>GE</a:t>
            </a:r>
            <a:r>
              <a:rPr lang="en-US" dirty="0" smtClean="0"/>
              <a:t>: </a:t>
            </a:r>
            <a:r>
              <a:rPr lang="en-US" dirty="0"/>
              <a:t>Run </a:t>
            </a:r>
            <a:r>
              <a:rPr lang="en-US" dirty="0" smtClean="0"/>
              <a:t>'knife </a:t>
            </a:r>
            <a:r>
              <a:rPr lang="en-US" dirty="0"/>
              <a:t>node </a:t>
            </a:r>
            <a:r>
              <a:rPr lang="en-US" dirty="0" smtClean="0"/>
              <a:t>–help' </a:t>
            </a:r>
            <a:endParaRPr lang="en-US" dirty="0"/>
          </a:p>
        </p:txBody>
      </p:sp>
      <p:sp>
        <p:nvSpPr>
          <p:cNvPr id="4" name="Text Placeholder 3"/>
          <p:cNvSpPr>
            <a:spLocks noGrp="1"/>
          </p:cNvSpPr>
          <p:nvPr>
            <p:ph type="body" sz="quarter" idx="11"/>
          </p:nvPr>
        </p:nvSpPr>
        <p:spPr/>
        <p:txBody>
          <a:bodyPr/>
          <a:lstStyle/>
          <a:p>
            <a:r>
              <a:rPr lang="en-US" dirty="0" smtClean="0"/>
              <a:t>$ knife node --help</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48</a:t>
            </a:fld>
            <a:endParaRPr lang="en-US" dirty="0"/>
          </a:p>
        </p:txBody>
      </p:sp>
      <p:sp>
        <p:nvSpPr>
          <p:cNvPr id="7" name="Rectangle 6"/>
          <p:cNvSpPr/>
          <p:nvPr/>
        </p:nvSpPr>
        <p:spPr bwMode="auto">
          <a:xfrm>
            <a:off x="1120567" y="5572013"/>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4678210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3446885"/>
          </a:xfrm>
        </p:spPr>
        <p:txBody>
          <a:bodyPr/>
          <a:lstStyle/>
          <a:p>
            <a:r>
              <a:rPr lang="en-US" dirty="0" smtClean="0"/>
              <a:t>TBD output</a:t>
            </a:r>
            <a:endParaRPr lang="en-US" dirty="0"/>
          </a:p>
        </p:txBody>
      </p:sp>
      <p:sp>
        <p:nvSpPr>
          <p:cNvPr id="3" name="Title 2"/>
          <p:cNvSpPr>
            <a:spLocks noGrp="1"/>
          </p:cNvSpPr>
          <p:nvPr>
            <p:ph type="title"/>
          </p:nvPr>
        </p:nvSpPr>
        <p:spPr/>
        <p:txBody>
          <a:bodyPr>
            <a:normAutofit/>
          </a:bodyPr>
          <a:lstStyle/>
          <a:p>
            <a:r>
              <a:rPr lang="en-US" dirty="0" smtClean="0"/>
              <a:t>GE: Run 'knife </a:t>
            </a:r>
            <a:r>
              <a:rPr lang="en-US" dirty="0"/>
              <a:t>node </a:t>
            </a:r>
            <a:r>
              <a:rPr lang="en-US" dirty="0" smtClean="0"/>
              <a:t>list'</a:t>
            </a:r>
            <a:endParaRPr lang="en-US" dirty="0"/>
          </a:p>
        </p:txBody>
      </p:sp>
      <p:sp>
        <p:nvSpPr>
          <p:cNvPr id="4" name="Text Placeholder 3"/>
          <p:cNvSpPr>
            <a:spLocks noGrp="1"/>
          </p:cNvSpPr>
          <p:nvPr>
            <p:ph type="body" sz="quarter" idx="11"/>
          </p:nvPr>
        </p:nvSpPr>
        <p:spPr/>
        <p:txBody>
          <a:bodyPr/>
          <a:lstStyle/>
          <a:p>
            <a:r>
              <a:rPr lang="en-US" dirty="0" smtClean="0"/>
              <a:t>$ knife node list</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49</a:t>
            </a:fld>
            <a:endParaRPr lang="en-US" dirty="0"/>
          </a:p>
        </p:txBody>
      </p:sp>
    </p:spTree>
    <p:extLst>
      <p:ext uri="{BB962C8B-B14F-4D97-AF65-F5344CB8AC3E}">
        <p14:creationId xmlns:p14="http://schemas.microsoft.com/office/powerpoint/2010/main" val="2357299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Managing Additional Systems</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5</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marL="309025" lvl="1"/>
            <a:r>
              <a:rPr lang="en-US" dirty="0" smtClean="0"/>
              <a:t>Installing </a:t>
            </a:r>
            <a:r>
              <a:rPr lang="en-US" dirty="0"/>
              <a:t>the Chef tools, </a:t>
            </a:r>
            <a:r>
              <a:rPr lang="en-US" dirty="0" smtClean="0"/>
              <a:t>transferring </a:t>
            </a:r>
            <a:r>
              <a:rPr lang="en-US" dirty="0"/>
              <a:t>the apache cookbook, and applying the run </a:t>
            </a:r>
            <a:r>
              <a:rPr lang="en-US" dirty="0" smtClean="0"/>
              <a:t>list </a:t>
            </a:r>
            <a:r>
              <a:rPr lang="en-US" dirty="0"/>
              <a:t>is not terribly expensive.</a:t>
            </a:r>
          </a:p>
          <a:p>
            <a:pPr marL="309025" lvl="1"/>
            <a:endParaRPr lang="en-US" dirty="0" smtClean="0"/>
          </a:p>
          <a:p>
            <a:pPr marL="880525" lvl="1" indent="-571500">
              <a:buFont typeface="Arial" panose="020B0604020202020204" pitchFamily="34" charset="0"/>
              <a:buChar char="•"/>
            </a:pPr>
            <a:r>
              <a:rPr lang="en-US" dirty="0" smtClean="0"/>
              <a:t>Chef provides </a:t>
            </a:r>
            <a:r>
              <a:rPr lang="en-US" dirty="0"/>
              <a:t>a one-line curl </a:t>
            </a:r>
            <a:r>
              <a:rPr lang="en-US" dirty="0" smtClean="0"/>
              <a:t>install.</a:t>
            </a:r>
          </a:p>
          <a:p>
            <a:pPr marL="880525" lvl="1" indent="-571500">
              <a:buFont typeface="Arial" panose="020B0604020202020204" pitchFamily="34" charset="0"/>
              <a:buChar char="•"/>
            </a:pPr>
            <a:r>
              <a:rPr lang="en-US" dirty="0"/>
              <a:t>You could use </a:t>
            </a:r>
            <a:r>
              <a:rPr lang="en-US" b="1" dirty="0" err="1"/>
              <a:t>git</a:t>
            </a:r>
            <a:r>
              <a:rPr lang="en-US" dirty="0"/>
              <a:t> to clone the repository from a common </a:t>
            </a:r>
            <a:r>
              <a:rPr lang="en-US" b="1" dirty="0" err="1"/>
              <a:t>git</a:t>
            </a:r>
            <a:r>
              <a:rPr lang="en-US" dirty="0"/>
              <a:t> repository. </a:t>
            </a:r>
            <a:endParaRPr lang="en-US" dirty="0" smtClean="0"/>
          </a:p>
          <a:p>
            <a:pPr marL="880525" lvl="1" indent="-571500">
              <a:buFont typeface="Arial" panose="020B0604020202020204" pitchFamily="34" charset="0"/>
              <a:buChar char="•"/>
            </a:pPr>
            <a:r>
              <a:rPr lang="en-US" dirty="0"/>
              <a:t>Applying the run </a:t>
            </a:r>
            <a:r>
              <a:rPr lang="en-US" dirty="0" smtClean="0"/>
              <a:t>list.</a:t>
            </a:r>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2455186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5849843"/>
          </a:xfrm>
        </p:spPr>
        <p:txBody>
          <a:bodyPr/>
          <a:lstStyle/>
          <a:p>
            <a:r>
              <a:rPr lang="en-US" dirty="0"/>
              <a:t>knife bootstrap FQDN (options)</a:t>
            </a:r>
          </a:p>
          <a:p>
            <a:r>
              <a:rPr lang="en-US" dirty="0"/>
              <a:t>        --bootstrap-curl-options OPTIONS</a:t>
            </a:r>
          </a:p>
          <a:p>
            <a:r>
              <a:rPr lang="en-US" dirty="0"/>
              <a:t>                                     Add options to curl when install chef-client</a:t>
            </a:r>
          </a:p>
          <a:p>
            <a:r>
              <a:rPr lang="en-US" dirty="0"/>
              <a:t>        --bootstrap-install-command COMMANDS</a:t>
            </a:r>
          </a:p>
          <a:p>
            <a:r>
              <a:rPr lang="en-US" dirty="0"/>
              <a:t>                                     Custom command to install chef-client</a:t>
            </a:r>
          </a:p>
          <a:p>
            <a:r>
              <a:rPr lang="en-US" dirty="0"/>
              <a:t>        --bootstrap-no-proxy [NO_PROXY_URL|NO_PROXY_IP]</a:t>
            </a:r>
          </a:p>
          <a:p>
            <a:r>
              <a:rPr lang="en-US" dirty="0"/>
              <a:t>                                     Do not proxy locations for the node being bootstrapped; this option is used </a:t>
            </a:r>
            <a:r>
              <a:rPr lang="en-US" dirty="0" err="1"/>
              <a:t>interna</a:t>
            </a:r>
            <a:endParaRPr lang="en-US" dirty="0"/>
          </a:p>
          <a:p>
            <a:r>
              <a:rPr lang="en-US" dirty="0" err="1"/>
              <a:t>lly</a:t>
            </a:r>
            <a:r>
              <a:rPr lang="en-US" dirty="0"/>
              <a:t> by </a:t>
            </a:r>
            <a:r>
              <a:rPr lang="en-US" dirty="0" err="1"/>
              <a:t>Opscode</a:t>
            </a:r>
            <a:endParaRPr lang="en-US" dirty="0"/>
          </a:p>
          <a:p>
            <a:r>
              <a:rPr lang="en-US" dirty="0"/>
              <a:t>        --bootstrap-proxy PROXY_URL  The proxy server for the node being bootstrapped</a:t>
            </a:r>
          </a:p>
          <a:p>
            <a:r>
              <a:rPr lang="en-US" dirty="0"/>
              <a:t>    -t TEMPLATE,                     Bootstrap Chef using a built-in or custom template. Set to the full path of an </a:t>
            </a:r>
            <a:r>
              <a:rPr lang="en-US" dirty="0" err="1"/>
              <a:t>erb</a:t>
            </a:r>
            <a:endParaRPr lang="en-US" dirty="0"/>
          </a:p>
          <a:p>
            <a:r>
              <a:rPr lang="en-US" dirty="0"/>
              <a:t>template or use one of the built-in templates</a:t>
            </a:r>
            <a:r>
              <a:rPr lang="en-US" dirty="0" smtClean="0"/>
              <a:t>. r </a:t>
            </a:r>
            <a:r>
              <a:rPr lang="en-US" dirty="0"/>
              <a:t>your new node</a:t>
            </a:r>
            <a:endParaRPr lang="en-US" dirty="0"/>
          </a:p>
        </p:txBody>
      </p:sp>
      <p:sp>
        <p:nvSpPr>
          <p:cNvPr id="3" name="Title 2"/>
          <p:cNvSpPr>
            <a:spLocks noGrp="1"/>
          </p:cNvSpPr>
          <p:nvPr>
            <p:ph type="title"/>
          </p:nvPr>
        </p:nvSpPr>
        <p:spPr/>
        <p:txBody>
          <a:bodyPr>
            <a:normAutofit/>
          </a:bodyPr>
          <a:lstStyle/>
          <a:p>
            <a:r>
              <a:rPr lang="en-US" dirty="0" smtClean="0"/>
              <a:t>GE: </a:t>
            </a:r>
            <a:r>
              <a:rPr lang="en-US" dirty="0"/>
              <a:t>Run </a:t>
            </a:r>
            <a:r>
              <a:rPr lang="en-US" dirty="0" smtClean="0"/>
              <a:t>'</a:t>
            </a:r>
            <a:r>
              <a:rPr lang="en-US" dirty="0"/>
              <a:t>knife bootstrap </a:t>
            </a:r>
            <a:r>
              <a:rPr lang="en-US" dirty="0" smtClean="0"/>
              <a:t>–help'</a:t>
            </a:r>
            <a:endParaRPr lang="en-US" dirty="0"/>
          </a:p>
        </p:txBody>
      </p:sp>
      <p:sp>
        <p:nvSpPr>
          <p:cNvPr id="4" name="Text Placeholder 3"/>
          <p:cNvSpPr>
            <a:spLocks noGrp="1"/>
          </p:cNvSpPr>
          <p:nvPr>
            <p:ph type="body" sz="quarter" idx="11"/>
          </p:nvPr>
        </p:nvSpPr>
        <p:spPr/>
        <p:txBody>
          <a:bodyPr/>
          <a:lstStyle/>
          <a:p>
            <a:r>
              <a:rPr lang="en-US" dirty="0" smtClean="0"/>
              <a:t>$ knife bootstrap --help</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50</a:t>
            </a:fld>
            <a:endParaRPr lang="en-US" dirty="0"/>
          </a:p>
        </p:txBody>
      </p:sp>
    </p:spTree>
    <p:extLst>
      <p:ext uri="{BB962C8B-B14F-4D97-AF65-F5344CB8AC3E}">
        <p14:creationId xmlns:p14="http://schemas.microsoft.com/office/powerpoint/2010/main" val="2625958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smtClean="0"/>
              <a:t>Connecting </a:t>
            </a:r>
            <a:r>
              <a:rPr lang="en-US"/>
              <a:t>to </a:t>
            </a:r>
            <a:r>
              <a:rPr lang="en-US" smtClean="0"/>
              <a:t>ec2-204-236-155-223.us-west-1.compute.amazonaws.com</a:t>
            </a:r>
            <a:endParaRPr lang="en-US" dirty="0"/>
          </a:p>
          <a:p>
            <a:r>
              <a:rPr lang="en-US" smtClean="0"/>
              <a:t>ec2-204-236-155-223.us-west-1.compute.amazonaws.com </a:t>
            </a:r>
            <a:r>
              <a:rPr lang="en-US" dirty="0"/>
              <a:t>Starting first Chef Client run...</a:t>
            </a:r>
          </a:p>
          <a:p>
            <a:r>
              <a:rPr lang="en-US" smtClean="0"/>
              <a:t>ec2-204-236-155-223.us-west-1.compute.amazonaws.com </a:t>
            </a:r>
            <a:r>
              <a:rPr lang="en-US" dirty="0"/>
              <a:t>Starting Chef Client, version 12.3.0</a:t>
            </a:r>
          </a:p>
          <a:p>
            <a:r>
              <a:rPr lang="en-US" smtClean="0"/>
              <a:t>ec2-204-236-155-223.us-west-1.compute.amazonaws.com </a:t>
            </a:r>
            <a:r>
              <a:rPr lang="en-US" dirty="0"/>
              <a:t>Creating a new client identity for node1 using the validator key.</a:t>
            </a:r>
          </a:p>
          <a:p>
            <a:r>
              <a:rPr lang="en-US" smtClean="0"/>
              <a:t>ec2-204-236-155-223.us-west-1.compute.amazonaws.com </a:t>
            </a:r>
            <a:r>
              <a:rPr lang="en-US" dirty="0"/>
              <a:t>resolving cookbooks for run list: []</a:t>
            </a:r>
          </a:p>
          <a:p>
            <a:r>
              <a:rPr lang="en-US" smtClean="0"/>
              <a:t>ec2-204-236-155-223.us-west-1.compute.amazonaws.com </a:t>
            </a:r>
            <a:r>
              <a:rPr lang="en-US" dirty="0"/>
              <a:t>Synchronizing Cookbooks:</a:t>
            </a:r>
          </a:p>
          <a:p>
            <a:r>
              <a:rPr lang="en-US" smtClean="0"/>
              <a:t>ec2-204-236-155-223.us-west-1.compute.amazonaws.com </a:t>
            </a:r>
            <a:r>
              <a:rPr lang="en-US" dirty="0"/>
              <a:t>Compiling Cookbooks...</a:t>
            </a:r>
          </a:p>
          <a:p>
            <a:r>
              <a:rPr lang="en-US" smtClean="0"/>
              <a:t>ec2-204-236-155-223.us-west-1.compute.amazonaws.com </a:t>
            </a:r>
            <a:r>
              <a:rPr lang="en-US" dirty="0"/>
              <a:t>[2015-05-15T21:59:18+00:00] WARN: Node node1 has an empty run list</a:t>
            </a:r>
            <a:r>
              <a:rPr lang="en-US" dirty="0" smtClean="0"/>
              <a:t>.</a:t>
            </a:r>
          </a:p>
          <a:p>
            <a:r>
              <a:rPr lang="en-US" smtClean="0"/>
              <a:t>ec2-204-236-155-223.us-west-1.compute.amazonaws.com </a:t>
            </a:r>
            <a:r>
              <a:rPr lang="en-US" dirty="0" smtClean="0"/>
              <a:t>Converging 0 resources</a:t>
            </a:r>
          </a:p>
          <a:p>
            <a:r>
              <a:rPr lang="en-US" smtClean="0"/>
              <a:t>ec2-204-236-155-223.us-west-1.compute.amazonaws.com</a:t>
            </a:r>
            <a:endParaRPr lang="en-US" dirty="0" smtClean="0"/>
          </a:p>
          <a:p>
            <a:r>
              <a:rPr lang="en-US" smtClean="0"/>
              <a:t>ec2-204-236-155-223.us-west-1.compute.amazonaws.com </a:t>
            </a:r>
            <a:r>
              <a:rPr lang="en-US" dirty="0" smtClean="0"/>
              <a:t>Running handlers:</a:t>
            </a:r>
            <a:endParaRPr lang="en-US" dirty="0"/>
          </a:p>
        </p:txBody>
      </p:sp>
      <p:sp>
        <p:nvSpPr>
          <p:cNvPr id="3" name="Title 2"/>
          <p:cNvSpPr>
            <a:spLocks noGrp="1"/>
          </p:cNvSpPr>
          <p:nvPr>
            <p:ph type="title"/>
          </p:nvPr>
        </p:nvSpPr>
        <p:spPr/>
        <p:txBody>
          <a:bodyPr/>
          <a:lstStyle/>
          <a:p>
            <a:r>
              <a:rPr lang="en-US" dirty="0"/>
              <a:t>GE: </a:t>
            </a:r>
            <a:r>
              <a:rPr lang="en-US" dirty="0" smtClean="0"/>
              <a:t>Bootstrap Your Node</a:t>
            </a:r>
            <a:endParaRPr lang="en-US" dirty="0"/>
          </a:p>
        </p:txBody>
      </p:sp>
      <p:sp>
        <p:nvSpPr>
          <p:cNvPr id="4" name="Text Placeholder 3"/>
          <p:cNvSpPr>
            <a:spLocks noGrp="1"/>
          </p:cNvSpPr>
          <p:nvPr>
            <p:ph type="body" sz="quarter" idx="11"/>
          </p:nvPr>
        </p:nvSpPr>
        <p:spPr/>
        <p:txBody>
          <a:bodyPr/>
          <a:lstStyle/>
          <a:p>
            <a:r>
              <a:rPr lang="en-US" dirty="0" smtClean="0"/>
              <a:t>$ knife bootstrap FQDN -x USER -P PWD --sudo -N node1</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51</a:t>
            </a:fld>
            <a:endParaRPr lang="en-US" dirty="0"/>
          </a:p>
        </p:txBody>
      </p:sp>
    </p:spTree>
    <p:extLst>
      <p:ext uri="{BB962C8B-B14F-4D97-AF65-F5344CB8AC3E}">
        <p14:creationId xmlns:p14="http://schemas.microsoft.com/office/powerpoint/2010/main" val="1598424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2192243"/>
          </a:xfrm>
        </p:spPr>
        <p:txBody>
          <a:bodyPr/>
          <a:lstStyle/>
          <a:p>
            <a:r>
              <a:rPr lang="en-US" dirty="0"/>
              <a:t>node1</a:t>
            </a:r>
          </a:p>
        </p:txBody>
      </p:sp>
      <p:sp>
        <p:nvSpPr>
          <p:cNvPr id="3" name="Title 2"/>
          <p:cNvSpPr>
            <a:spLocks noGrp="1"/>
          </p:cNvSpPr>
          <p:nvPr>
            <p:ph type="title"/>
          </p:nvPr>
        </p:nvSpPr>
        <p:spPr/>
        <p:txBody>
          <a:bodyPr/>
          <a:lstStyle/>
          <a:p>
            <a:r>
              <a:rPr lang="en-US" dirty="0"/>
              <a:t>GE: </a:t>
            </a:r>
            <a:r>
              <a:rPr lang="en-US" dirty="0" smtClean="0"/>
              <a:t>Run 'knife </a:t>
            </a:r>
            <a:r>
              <a:rPr lang="en-US" dirty="0"/>
              <a:t>node list</a:t>
            </a:r>
            <a:r>
              <a:rPr lang="en-US" dirty="0" smtClean="0"/>
              <a:t>' Again </a:t>
            </a:r>
            <a:endParaRPr lang="en-US" dirty="0"/>
          </a:p>
        </p:txBody>
      </p:sp>
      <p:sp>
        <p:nvSpPr>
          <p:cNvPr id="4" name="Text Placeholder 3"/>
          <p:cNvSpPr>
            <a:spLocks noGrp="1"/>
          </p:cNvSpPr>
          <p:nvPr>
            <p:ph type="body" sz="quarter" idx="11"/>
          </p:nvPr>
        </p:nvSpPr>
        <p:spPr/>
        <p:txBody>
          <a:bodyPr/>
          <a:lstStyle/>
          <a:p>
            <a:r>
              <a:rPr lang="en-US" dirty="0" smtClean="0"/>
              <a:t>$ knife node list</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52</a:t>
            </a:fld>
            <a:endParaRPr lang="en-US" dirty="0"/>
          </a:p>
        </p:txBody>
      </p:sp>
    </p:spTree>
    <p:extLst>
      <p:ext uri="{BB962C8B-B14F-4D97-AF65-F5344CB8AC3E}">
        <p14:creationId xmlns:p14="http://schemas.microsoft.com/office/powerpoint/2010/main" val="10708127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Node Name:   node1</a:t>
            </a:r>
          </a:p>
          <a:p>
            <a:r>
              <a:rPr lang="en-US" dirty="0"/>
              <a:t>Environment: _default</a:t>
            </a:r>
          </a:p>
          <a:p>
            <a:r>
              <a:rPr lang="en-US" dirty="0"/>
              <a:t>FQDN</a:t>
            </a:r>
            <a:r>
              <a:rPr lang="en-US"/>
              <a:t>:        </a:t>
            </a:r>
            <a:r>
              <a:rPr lang="en-US" smtClean="0"/>
              <a:t>ip-10-198-51-26.us-west-1.compute.internal</a:t>
            </a:r>
            <a:endParaRPr lang="en-US" dirty="0"/>
          </a:p>
          <a:p>
            <a:r>
              <a:rPr lang="en-US" dirty="0"/>
              <a:t>IP:          204.236.155.223</a:t>
            </a:r>
          </a:p>
          <a:p>
            <a:r>
              <a:rPr lang="en-US" dirty="0"/>
              <a:t>Run List:</a:t>
            </a:r>
          </a:p>
          <a:p>
            <a:r>
              <a:rPr lang="en-US" dirty="0"/>
              <a:t>Roles:</a:t>
            </a:r>
          </a:p>
          <a:p>
            <a:r>
              <a:rPr lang="en-US" dirty="0"/>
              <a:t>Recipes:</a:t>
            </a:r>
          </a:p>
          <a:p>
            <a:r>
              <a:rPr lang="en-US" dirty="0"/>
              <a:t>Platform:    </a:t>
            </a:r>
            <a:r>
              <a:rPr lang="en-US" dirty="0" err="1"/>
              <a:t>ubuntu</a:t>
            </a:r>
            <a:r>
              <a:rPr lang="en-US" dirty="0"/>
              <a:t> 14.04</a:t>
            </a:r>
          </a:p>
          <a:p>
            <a:r>
              <a:rPr lang="en-US" dirty="0"/>
              <a:t>Tags:</a:t>
            </a:r>
          </a:p>
        </p:txBody>
      </p:sp>
      <p:sp>
        <p:nvSpPr>
          <p:cNvPr id="3" name="Title 2"/>
          <p:cNvSpPr>
            <a:spLocks noGrp="1"/>
          </p:cNvSpPr>
          <p:nvPr>
            <p:ph type="title"/>
          </p:nvPr>
        </p:nvSpPr>
        <p:spPr/>
        <p:txBody>
          <a:bodyPr>
            <a:normAutofit fontScale="90000"/>
          </a:bodyPr>
          <a:lstStyle/>
          <a:p>
            <a:r>
              <a:rPr lang="en-US" dirty="0" smtClean="0"/>
              <a:t>GE: View More Information About </a:t>
            </a:r>
            <a:r>
              <a:rPr lang="en-US" dirty="0"/>
              <a:t>Y</a:t>
            </a:r>
            <a:r>
              <a:rPr lang="en-US" dirty="0" smtClean="0"/>
              <a:t>our Node </a:t>
            </a:r>
            <a:endParaRPr lang="en-US" dirty="0"/>
          </a:p>
        </p:txBody>
      </p:sp>
      <p:sp>
        <p:nvSpPr>
          <p:cNvPr id="4" name="Text Placeholder 3"/>
          <p:cNvSpPr>
            <a:spLocks noGrp="1"/>
          </p:cNvSpPr>
          <p:nvPr>
            <p:ph type="body" sz="quarter" idx="11"/>
          </p:nvPr>
        </p:nvSpPr>
        <p:spPr/>
        <p:txBody>
          <a:bodyPr/>
          <a:lstStyle/>
          <a:p>
            <a:r>
              <a:rPr lang="en-US" dirty="0" smtClean="0"/>
              <a:t>$ knife node show node1</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53</a:t>
            </a:fld>
            <a:endParaRPr lang="en-US" dirty="0"/>
          </a:p>
        </p:txBody>
      </p:sp>
    </p:spTree>
    <p:extLst>
      <p:ext uri="{BB962C8B-B14F-4D97-AF65-F5344CB8AC3E}">
        <p14:creationId xmlns:p14="http://schemas.microsoft.com/office/powerpoint/2010/main" val="554116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smtClean="0"/>
              <a:t>node1:</a:t>
            </a:r>
            <a:endParaRPr lang="en-US" dirty="0"/>
          </a:p>
          <a:p>
            <a:r>
              <a:rPr lang="en-US" dirty="0"/>
              <a:t>  </a:t>
            </a:r>
            <a:r>
              <a:rPr lang="en-US" dirty="0" err="1"/>
              <a:t>run_list</a:t>
            </a:r>
            <a:r>
              <a:rPr lang="en-US" dirty="0"/>
              <a:t>: recipe</a:t>
            </a:r>
            <a:r>
              <a:rPr lang="en-US" dirty="0" smtClean="0"/>
              <a:t>[apache]</a:t>
            </a:r>
            <a:endParaRPr lang="en-US" dirty="0"/>
          </a:p>
        </p:txBody>
      </p:sp>
      <p:sp>
        <p:nvSpPr>
          <p:cNvPr id="3" name="Title 2"/>
          <p:cNvSpPr>
            <a:spLocks noGrp="1"/>
          </p:cNvSpPr>
          <p:nvPr>
            <p:ph type="title"/>
          </p:nvPr>
        </p:nvSpPr>
        <p:spPr/>
        <p:txBody>
          <a:bodyPr/>
          <a:lstStyle/>
          <a:p>
            <a:r>
              <a:rPr lang="en-US" dirty="0" smtClean="0"/>
              <a:t>GE: Add a Recipe to a Run List</a:t>
            </a:r>
            <a:endParaRPr lang="en-US" dirty="0"/>
          </a:p>
        </p:txBody>
      </p:sp>
      <p:sp>
        <p:nvSpPr>
          <p:cNvPr id="4" name="Text Placeholder 3"/>
          <p:cNvSpPr>
            <a:spLocks noGrp="1"/>
          </p:cNvSpPr>
          <p:nvPr>
            <p:ph type="body" sz="quarter" idx="11"/>
          </p:nvPr>
        </p:nvSpPr>
        <p:spPr/>
        <p:txBody>
          <a:bodyPr/>
          <a:lstStyle/>
          <a:p>
            <a:r>
              <a:rPr lang="en-US" dirty="0" smtClean="0"/>
              <a:t>$ knife node </a:t>
            </a:r>
            <a:r>
              <a:rPr lang="en-US" dirty="0" err="1" smtClean="0"/>
              <a:t>run_list</a:t>
            </a:r>
            <a:r>
              <a:rPr lang="en-US" dirty="0" smtClean="0"/>
              <a:t> add node1 "recipe[apache]"</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54</a:t>
            </a:fld>
            <a:endParaRPr lang="en-US" dirty="0"/>
          </a:p>
        </p:txBody>
      </p:sp>
    </p:spTree>
    <p:extLst>
      <p:ext uri="{BB962C8B-B14F-4D97-AF65-F5344CB8AC3E}">
        <p14:creationId xmlns:p14="http://schemas.microsoft.com/office/powerpoint/2010/main" val="2644947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Hosted Chef</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ü"/>
            </a:pPr>
            <a:r>
              <a:rPr lang="en-US" dirty="0"/>
              <a:t>Create a Hosted Chef Account</a:t>
            </a:r>
          </a:p>
          <a:p>
            <a:pPr marL="380990" indent="-380990">
              <a:buFont typeface="Wingdings" charset="2"/>
              <a:buChar char="ü"/>
            </a:pPr>
            <a:r>
              <a:rPr lang="en-US" dirty="0"/>
              <a:t>Upload </a:t>
            </a:r>
            <a:r>
              <a:rPr lang="en-US" dirty="0" smtClean="0"/>
              <a:t>your cookbooks </a:t>
            </a:r>
            <a:r>
              <a:rPr lang="en-US" dirty="0"/>
              <a:t>to the Hosted Chef Server</a:t>
            </a:r>
          </a:p>
          <a:p>
            <a:pPr marL="380990" indent="-380990">
              <a:buFont typeface="Wingdings" charset="2"/>
              <a:buChar char="ü"/>
            </a:pPr>
            <a:r>
              <a:rPr lang="en-US" dirty="0"/>
              <a:t>Add </a:t>
            </a:r>
            <a:r>
              <a:rPr lang="en-US" dirty="0" smtClean="0"/>
              <a:t>your old </a:t>
            </a:r>
            <a:r>
              <a:rPr lang="en-US" dirty="0"/>
              <a:t>workstation as a managed node</a:t>
            </a:r>
          </a:p>
        </p:txBody>
      </p:sp>
      <p:sp>
        <p:nvSpPr>
          <p:cNvPr id="4" name="Content Placeholder 3"/>
          <p:cNvSpPr>
            <a:spLocks noGrp="1"/>
          </p:cNvSpPr>
          <p:nvPr>
            <p:ph sz="quarter" idx="11"/>
          </p:nvPr>
        </p:nvSpPr>
        <p:spPr/>
        <p:txBody>
          <a:bodyPr/>
          <a:lstStyle/>
          <a:p>
            <a:r>
              <a:rPr lang="en-US" dirty="0" smtClean="0"/>
              <a:t>More easily manage multiple nodes</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55</a:t>
            </a:fld>
            <a:endParaRPr lang="en-US" dirty="0"/>
          </a:p>
        </p:txBody>
      </p:sp>
    </p:spTree>
    <p:extLst>
      <p:ext uri="{BB962C8B-B14F-4D97-AF65-F5344CB8AC3E}">
        <p14:creationId xmlns:p14="http://schemas.microsoft.com/office/powerpoint/2010/main" val="4079955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Discussion</a:t>
            </a:r>
            <a:endParaRPr lang="en-US" dirty="0"/>
          </a:p>
        </p:txBody>
      </p:sp>
      <p:sp>
        <p:nvSpPr>
          <p:cNvPr id="3" name="Subtitle 2"/>
          <p:cNvSpPr>
            <a:spLocks noGrp="1"/>
          </p:cNvSpPr>
          <p:nvPr>
            <p:ph type="subTitle" idx="1"/>
          </p:nvPr>
        </p:nvSpPr>
        <p:spPr/>
        <p:txBody>
          <a:bodyPr/>
          <a:lstStyle/>
          <a:p>
            <a:r>
              <a:rPr lang="en-US" dirty="0" smtClean="0"/>
              <a:t>What questions can you help you answer?</a:t>
            </a:r>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56</a:t>
            </a:fld>
            <a:endParaRPr lang="en-US" dirty="0"/>
          </a:p>
        </p:txBody>
      </p:sp>
    </p:spTree>
    <p:extLst>
      <p:ext uri="{BB962C8B-B14F-4D97-AF65-F5344CB8AC3E}">
        <p14:creationId xmlns:p14="http://schemas.microsoft.com/office/powerpoint/2010/main" val="11564496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Tree>
    <p:extLst>
      <p:ext uri="{BB962C8B-B14F-4D97-AF65-F5344CB8AC3E}">
        <p14:creationId xmlns:p14="http://schemas.microsoft.com/office/powerpoint/2010/main" val="201153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Managing Additional Systems</a:t>
            </a:r>
          </a:p>
        </p:txBody>
      </p:sp>
      <p:sp>
        <p:nvSpPr>
          <p:cNvPr id="4" name="Slide Number Placeholder 3"/>
          <p:cNvSpPr>
            <a:spLocks noGrp="1"/>
          </p:cNvSpPr>
          <p:nvPr>
            <p:ph type="sldNum" sz="quarter" idx="11"/>
          </p:nvPr>
        </p:nvSpPr>
        <p:spPr/>
        <p:txBody>
          <a:bodyPr/>
          <a:lstStyle/>
          <a:p>
            <a:fld id="{D3C6E21F-9381-4880-84FB-1E73165A9E9D}" type="slidenum">
              <a:rPr lang="en-US" smtClean="0"/>
              <a:pPr/>
              <a:t>6</a:t>
            </a:fld>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3" name="Text Placeholder 2"/>
          <p:cNvSpPr>
            <a:spLocks noGrp="1"/>
          </p:cNvSpPr>
          <p:nvPr>
            <p:ph type="body" sz="quarter" idx="12"/>
          </p:nvPr>
        </p:nvSpPr>
        <p:spPr>
          <a:xfrm>
            <a:off x="2559601" y="1757595"/>
            <a:ext cx="2180841" cy="637748"/>
          </a:xfrm>
        </p:spPr>
        <p:txBody>
          <a:bodyPr/>
          <a:lstStyle/>
          <a:p>
            <a:pPr algn="ctr"/>
            <a:r>
              <a:rPr lang="en-US" dirty="0" smtClean="0"/>
              <a:t>Now							</a:t>
            </a:r>
            <a:endParaRPr lang="en-US" dirty="0"/>
          </a:p>
        </p:txBody>
      </p:sp>
      <p:pic>
        <p:nvPicPr>
          <p:cNvPr id="18" name="Picture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0401" y="5378911"/>
            <a:ext cx="1377400" cy="1008257"/>
          </a:xfrm>
          <a:prstGeom prst="rect">
            <a:avLst/>
          </a:prstGeom>
        </p:spPr>
      </p:pic>
      <p:sp>
        <p:nvSpPr>
          <p:cNvPr id="19" name="Text Placeholder 2"/>
          <p:cNvSpPr txBox="1">
            <a:spLocks/>
          </p:cNvSpPr>
          <p:nvPr/>
        </p:nvSpPr>
        <p:spPr bwMode="white">
          <a:xfrm>
            <a:off x="711200" y="6648036"/>
            <a:ext cx="2810042" cy="514457"/>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a:t>Y</a:t>
            </a:r>
            <a:r>
              <a:rPr lang="en-US" sz="2667" dirty="0" smtClean="0"/>
              <a:t>our Laptop</a:t>
            </a:r>
            <a:endParaRPr lang="en-US" sz="2667" dirty="0"/>
          </a:p>
          <a:p>
            <a:endParaRPr lang="en-US" sz="2667" dirty="0"/>
          </a:p>
          <a:p>
            <a:endParaRPr lang="en-US" sz="4267" dirty="0"/>
          </a:p>
          <a:p>
            <a:endParaRPr lang="en-US" sz="4267" dirty="0"/>
          </a:p>
        </p:txBody>
      </p:sp>
      <p:cxnSp>
        <p:nvCxnSpPr>
          <p:cNvPr id="20" name="Straight Arrow Connector 19"/>
          <p:cNvCxnSpPr/>
          <p:nvPr/>
        </p:nvCxnSpPr>
        <p:spPr>
          <a:xfrm flipV="1">
            <a:off x="2683393" y="4342841"/>
            <a:ext cx="1116728" cy="850548"/>
          </a:xfrm>
          <a:prstGeom prst="straightConnector1">
            <a:avLst/>
          </a:prstGeom>
          <a:ln>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sp>
        <p:nvSpPr>
          <p:cNvPr id="21" name="Text Placeholder 2"/>
          <p:cNvSpPr txBox="1">
            <a:spLocks/>
          </p:cNvSpPr>
          <p:nvPr/>
        </p:nvSpPr>
        <p:spPr bwMode="white">
          <a:xfrm>
            <a:off x="3790368" y="4788326"/>
            <a:ext cx="1935863" cy="76055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smtClean="0"/>
              <a:t>Web </a:t>
            </a:r>
            <a:r>
              <a:rPr lang="en-US" sz="2667" dirty="0" smtClean="0"/>
              <a:t>Server</a:t>
            </a:r>
            <a:endParaRPr lang="en-US" sz="2667" dirty="0"/>
          </a:p>
          <a:p>
            <a:endParaRPr lang="en-US" sz="2667" dirty="0"/>
          </a:p>
          <a:p>
            <a:endParaRPr lang="en-US" sz="2667" dirty="0"/>
          </a:p>
          <a:p>
            <a:endParaRPr lang="en-US" sz="4267" dirty="0"/>
          </a:p>
          <a:p>
            <a:endParaRPr lang="en-US" sz="4267" dirty="0"/>
          </a:p>
        </p:txBody>
      </p:sp>
      <p:pic>
        <p:nvPicPr>
          <p:cNvPr id="23" name="Picture 2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07859" y="3081354"/>
            <a:ext cx="1636811" cy="1745180"/>
          </a:xfrm>
          <a:prstGeom prst="rect">
            <a:avLst/>
          </a:prstGeom>
        </p:spPr>
      </p:pic>
      <p:sp>
        <p:nvSpPr>
          <p:cNvPr id="24" name="Text Placeholder 2"/>
          <p:cNvSpPr txBox="1">
            <a:spLocks/>
          </p:cNvSpPr>
          <p:nvPr/>
        </p:nvSpPr>
        <p:spPr bwMode="white">
          <a:xfrm>
            <a:off x="13503161" y="6718941"/>
            <a:ext cx="2198204" cy="520772"/>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smtClean="0"/>
              <a:t>Web </a:t>
            </a:r>
            <a:r>
              <a:rPr lang="en-US" sz="2667" dirty="0" smtClean="0"/>
              <a:t>Servers</a:t>
            </a:r>
            <a:endParaRPr lang="en-US" sz="2667" dirty="0"/>
          </a:p>
          <a:p>
            <a:endParaRPr lang="en-US" sz="2667" dirty="0"/>
          </a:p>
          <a:p>
            <a:endParaRPr lang="en-US" sz="2667" dirty="0"/>
          </a:p>
          <a:p>
            <a:endParaRPr lang="en-US" sz="4267" dirty="0"/>
          </a:p>
          <a:p>
            <a:endParaRPr lang="en-US" sz="4267" dirty="0"/>
          </a:p>
        </p:txBody>
      </p:sp>
      <p:grpSp>
        <p:nvGrpSpPr>
          <p:cNvPr id="25" name="Group 24"/>
          <p:cNvGrpSpPr/>
          <p:nvPr/>
        </p:nvGrpSpPr>
        <p:grpSpPr>
          <a:xfrm>
            <a:off x="12803495" y="3300402"/>
            <a:ext cx="937906" cy="1474239"/>
            <a:chOff x="9289520" y="4376570"/>
            <a:chExt cx="1025227" cy="1424635"/>
          </a:xfrm>
        </p:grpSpPr>
        <p:pic>
          <p:nvPicPr>
            <p:cNvPr id="26" name="Picture 6" descr="http://images.clipartpanda.com/server-clipart-1313181674_Clipart_Fre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89520" y="4376570"/>
              <a:ext cx="720427" cy="1119835"/>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6" descr="http://images.clipartpanda.com/server-clipart-1313181674_Clipart_Fre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41920" y="4528970"/>
              <a:ext cx="720427" cy="1119835"/>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6" descr="http://images.clipartpanda.com/server-clipart-1313181674_Clipart_Fre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94320" y="4681370"/>
              <a:ext cx="720427" cy="111983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7" name="Group 76"/>
          <p:cNvGrpSpPr/>
          <p:nvPr/>
        </p:nvGrpSpPr>
        <p:grpSpPr>
          <a:xfrm>
            <a:off x="13743295" y="3757602"/>
            <a:ext cx="937906" cy="1474239"/>
            <a:chOff x="9289520" y="4376570"/>
            <a:chExt cx="1025227" cy="1424635"/>
          </a:xfrm>
        </p:grpSpPr>
        <p:pic>
          <p:nvPicPr>
            <p:cNvPr id="78" name="Picture 6" descr="http://images.clipartpanda.com/server-clipart-1313181674_Clipart_Fre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89520" y="4376570"/>
              <a:ext cx="720427" cy="1119835"/>
            </a:xfrm>
            <a:prstGeom prst="rect">
              <a:avLst/>
            </a:prstGeom>
            <a:noFill/>
            <a:extLst>
              <a:ext uri="{909E8E84-426E-40DD-AFC4-6F175D3DCCD1}">
                <a14:hiddenFill xmlns:a14="http://schemas.microsoft.com/office/drawing/2010/main">
                  <a:solidFill>
                    <a:srgbClr val="FFFFFF"/>
                  </a:solidFill>
                </a14:hiddenFill>
              </a:ext>
            </a:extLst>
          </p:spPr>
        </p:pic>
        <p:pic>
          <p:nvPicPr>
            <p:cNvPr id="79" name="Picture 6" descr="http://images.clipartpanda.com/server-clipart-1313181674_Clipart_Fre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41920" y="4528970"/>
              <a:ext cx="720427" cy="1119835"/>
            </a:xfrm>
            <a:prstGeom prst="rect">
              <a:avLst/>
            </a:prstGeom>
            <a:noFill/>
            <a:extLst>
              <a:ext uri="{909E8E84-426E-40DD-AFC4-6F175D3DCCD1}">
                <a14:hiddenFill xmlns:a14="http://schemas.microsoft.com/office/drawing/2010/main">
                  <a:solidFill>
                    <a:srgbClr val="FFFFFF"/>
                  </a:solidFill>
                </a14:hiddenFill>
              </a:ext>
            </a:extLst>
          </p:spPr>
        </p:pic>
        <p:pic>
          <p:nvPicPr>
            <p:cNvPr id="80" name="Picture 6" descr="http://images.clipartpanda.com/server-clipart-1313181674_Clipart_Fre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94320" y="4681370"/>
              <a:ext cx="720427" cy="1119835"/>
            </a:xfrm>
            <a:prstGeom prst="rect">
              <a:avLst/>
            </a:prstGeom>
            <a:noFill/>
            <a:extLst>
              <a:ext uri="{909E8E84-426E-40DD-AFC4-6F175D3DCCD1}">
                <a14:hiddenFill xmlns:a14="http://schemas.microsoft.com/office/drawing/2010/main">
                  <a:solidFill>
                    <a:srgbClr val="FFFFFF"/>
                  </a:solidFill>
                </a14:hiddenFill>
              </a:ext>
            </a:extLst>
          </p:spPr>
        </p:pic>
      </p:grpSp>
      <p:pic>
        <p:nvPicPr>
          <p:cNvPr id="85" name="Picture 8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11201" y="5531311"/>
            <a:ext cx="1377400" cy="1008257"/>
          </a:xfrm>
          <a:prstGeom prst="rect">
            <a:avLst/>
          </a:prstGeom>
        </p:spPr>
      </p:pic>
      <p:sp>
        <p:nvSpPr>
          <p:cNvPr id="86" name="Text Placeholder 2"/>
          <p:cNvSpPr txBox="1">
            <a:spLocks/>
          </p:cNvSpPr>
          <p:nvPr/>
        </p:nvSpPr>
        <p:spPr bwMode="white">
          <a:xfrm>
            <a:off x="8458200" y="6800436"/>
            <a:ext cx="2810042" cy="514457"/>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a:t>Y</a:t>
            </a:r>
            <a:r>
              <a:rPr lang="en-US" sz="2667" dirty="0" smtClean="0"/>
              <a:t>our Laptop</a:t>
            </a:r>
            <a:endParaRPr lang="en-US" sz="2667" dirty="0"/>
          </a:p>
          <a:p>
            <a:endParaRPr lang="en-US" sz="2667" dirty="0"/>
          </a:p>
          <a:p>
            <a:endParaRPr lang="en-US" sz="4267" dirty="0"/>
          </a:p>
          <a:p>
            <a:endParaRPr lang="en-US" sz="4267" dirty="0"/>
          </a:p>
        </p:txBody>
      </p:sp>
      <p:cxnSp>
        <p:nvCxnSpPr>
          <p:cNvPr id="88" name="Straight Connector 87"/>
          <p:cNvCxnSpPr/>
          <p:nvPr/>
        </p:nvCxnSpPr>
        <p:spPr>
          <a:xfrm flipV="1">
            <a:off x="7950200" y="1625600"/>
            <a:ext cx="0" cy="6337726"/>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grpSp>
        <p:nvGrpSpPr>
          <p:cNvPr id="98" name="Group 97"/>
          <p:cNvGrpSpPr/>
          <p:nvPr/>
        </p:nvGrpSpPr>
        <p:grpSpPr>
          <a:xfrm>
            <a:off x="13068614" y="5165717"/>
            <a:ext cx="937906" cy="1474239"/>
            <a:chOff x="9289520" y="4376570"/>
            <a:chExt cx="1025227" cy="1424635"/>
          </a:xfrm>
        </p:grpSpPr>
        <p:pic>
          <p:nvPicPr>
            <p:cNvPr id="99" name="Picture 6" descr="http://images.clipartpanda.com/server-clipart-1313181674_Clipart_Fre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89520" y="4376570"/>
              <a:ext cx="720427" cy="1119835"/>
            </a:xfrm>
            <a:prstGeom prst="rect">
              <a:avLst/>
            </a:prstGeom>
            <a:noFill/>
            <a:extLst>
              <a:ext uri="{909E8E84-426E-40DD-AFC4-6F175D3DCCD1}">
                <a14:hiddenFill xmlns:a14="http://schemas.microsoft.com/office/drawing/2010/main">
                  <a:solidFill>
                    <a:srgbClr val="FFFFFF"/>
                  </a:solidFill>
                </a14:hiddenFill>
              </a:ext>
            </a:extLst>
          </p:spPr>
        </p:pic>
        <p:pic>
          <p:nvPicPr>
            <p:cNvPr id="100" name="Picture 6" descr="http://images.clipartpanda.com/server-clipart-1313181674_Clipart_Fre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41920" y="4528970"/>
              <a:ext cx="720427" cy="1119835"/>
            </a:xfrm>
            <a:prstGeom prst="rect">
              <a:avLst/>
            </a:prstGeom>
            <a:noFill/>
            <a:extLst>
              <a:ext uri="{909E8E84-426E-40DD-AFC4-6F175D3DCCD1}">
                <a14:hiddenFill xmlns:a14="http://schemas.microsoft.com/office/drawing/2010/main">
                  <a:solidFill>
                    <a:srgbClr val="FFFFFF"/>
                  </a:solidFill>
                </a14:hiddenFill>
              </a:ext>
            </a:extLst>
          </p:spPr>
        </p:pic>
        <p:pic>
          <p:nvPicPr>
            <p:cNvPr id="101" name="Picture 6" descr="http://images.clipartpanda.com/server-clipart-1313181674_Clipart_Fre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94320" y="4681370"/>
              <a:ext cx="720427" cy="1119835"/>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08" name="Straight Arrow Connector 107"/>
          <p:cNvCxnSpPr/>
          <p:nvPr/>
        </p:nvCxnSpPr>
        <p:spPr>
          <a:xfrm flipV="1">
            <a:off x="10476803" y="4477749"/>
            <a:ext cx="2372872" cy="1053562"/>
          </a:xfrm>
          <a:prstGeom prst="straightConnector1">
            <a:avLst/>
          </a:prstGeom>
          <a:ln>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cxnSp>
        <p:nvCxnSpPr>
          <p:cNvPr id="109" name="Straight Arrow Connector 108"/>
          <p:cNvCxnSpPr/>
          <p:nvPr/>
        </p:nvCxnSpPr>
        <p:spPr>
          <a:xfrm flipV="1">
            <a:off x="10555731" y="4891522"/>
            <a:ext cx="2981836" cy="816775"/>
          </a:xfrm>
          <a:prstGeom prst="straightConnector1">
            <a:avLst/>
          </a:prstGeom>
          <a:ln>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cxnSp>
        <p:nvCxnSpPr>
          <p:cNvPr id="111" name="Straight Arrow Connector 110"/>
          <p:cNvCxnSpPr/>
          <p:nvPr/>
        </p:nvCxnSpPr>
        <p:spPr>
          <a:xfrm flipV="1">
            <a:off x="10555731" y="5692973"/>
            <a:ext cx="2499236" cy="209863"/>
          </a:xfrm>
          <a:prstGeom prst="straightConnector1">
            <a:avLst/>
          </a:prstGeom>
          <a:ln>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sp>
        <p:nvSpPr>
          <p:cNvPr id="113" name="Text Placeholder 2"/>
          <p:cNvSpPr txBox="1">
            <a:spLocks/>
          </p:cNvSpPr>
          <p:nvPr/>
        </p:nvSpPr>
        <p:spPr bwMode="white">
          <a:xfrm>
            <a:off x="10763801" y="1782995"/>
            <a:ext cx="2180841" cy="1843758"/>
          </a:xfrm>
          <a:prstGeom prst="rect">
            <a:avLst/>
          </a:prstGeom>
        </p:spPr>
        <p:txBody>
          <a:bodyPr vert="horz" wrap="square" lIns="0" tIns="0" rIns="0" bIns="0" rtlCol="0">
            <a:noAutofit/>
          </a:bodyPr>
          <a:lstStyle>
            <a:lvl1pPr marL="0" indent="0" algn="l" defTabSz="1219120" rtl="0" eaLnBrk="1" latinLnBrk="0" hangingPunct="1">
              <a:lnSpc>
                <a:spcPct val="100000"/>
              </a:lnSpc>
              <a:spcBef>
                <a:spcPts val="800"/>
              </a:spcBef>
              <a:spcAft>
                <a:spcPts val="800"/>
              </a:spcAft>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spcAft>
                <a:spcPts val="800"/>
              </a:spcAft>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spcAft>
                <a:spcPts val="800"/>
              </a:spcAft>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spcAft>
                <a:spcPts val="800"/>
              </a:spcAft>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spcAft>
                <a:spcPts val="800"/>
              </a:spcAft>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a:r>
              <a:rPr lang="en-US" dirty="0" smtClean="0"/>
              <a:t>Future</a:t>
            </a:r>
          </a:p>
          <a:p>
            <a:pPr algn="ctr"/>
            <a:r>
              <a:rPr lang="en-US" sz="2400" dirty="0"/>
              <a:t>M</a:t>
            </a:r>
            <a:r>
              <a:rPr lang="en-US" sz="2400" dirty="0" smtClean="0"/>
              <a:t>ore complex to manage</a:t>
            </a:r>
            <a:r>
              <a:rPr lang="en-US" dirty="0" smtClean="0"/>
              <a:t>							</a:t>
            </a:r>
            <a:endParaRPr lang="en-US" dirty="0"/>
          </a:p>
        </p:txBody>
      </p:sp>
    </p:spTree>
    <p:extLst>
      <p:ext uri="{BB962C8B-B14F-4D97-AF65-F5344CB8AC3E}">
        <p14:creationId xmlns:p14="http://schemas.microsoft.com/office/powerpoint/2010/main" val="2999070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Managing User Traffic</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7</a:t>
            </a:fld>
            <a:endParaRPr lang="en-US" dirty="0"/>
          </a:p>
        </p:txBody>
      </p:sp>
      <p:sp>
        <p:nvSpPr>
          <p:cNvPr id="17" name="Text Placeholder 4"/>
          <p:cNvSpPr>
            <a:spLocks noGrp="1"/>
          </p:cNvSpPr>
          <p:nvPr>
            <p:ph type="body" sz="quarter" idx="12"/>
          </p:nvPr>
        </p:nvSpPr>
        <p:spPr>
          <a:xfrm>
            <a:off x="677333" y="1396503"/>
            <a:ext cx="6050345"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marL="309025" lvl="1"/>
            <a:endParaRPr lang="en-US" dirty="0" smtClean="0"/>
          </a:p>
          <a:p>
            <a:pPr marL="309025" lvl="1"/>
            <a:r>
              <a:rPr lang="en-US" dirty="0" smtClean="0"/>
              <a:t>A Proxy Server can forward incoming </a:t>
            </a:r>
            <a:r>
              <a:rPr lang="en-US" smtClean="0"/>
              <a:t>user web </a:t>
            </a:r>
            <a:r>
              <a:rPr lang="en-US" dirty="0" smtClean="0"/>
              <a:t>requests to </a:t>
            </a:r>
            <a:r>
              <a:rPr lang="en-US" dirty="0"/>
              <a:t>other nodes. </a:t>
            </a:r>
            <a:endParaRPr lang="en-US" dirty="0" smtClean="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34" name="Text Placeholder 2"/>
          <p:cNvSpPr txBox="1">
            <a:spLocks/>
          </p:cNvSpPr>
          <p:nvPr/>
        </p:nvSpPr>
        <p:spPr bwMode="white">
          <a:xfrm>
            <a:off x="9250517" y="6114993"/>
            <a:ext cx="2254667" cy="898330"/>
          </a:xfrm>
          <a:prstGeom prst="rect">
            <a:avLst/>
          </a:prstGeom>
        </p:spPr>
        <p:txBody>
          <a:bodyPr vert="horz" wrap="square" lIns="0" tIns="0" rIns="0" bIns="0" rtlCol="0">
            <a:normAutofit fontScale="77500" lnSpcReduction="200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3400" b="1" dirty="0" smtClean="0"/>
              <a:t>Proxy Server</a:t>
            </a:r>
            <a:br>
              <a:rPr lang="en-US" sz="3400" b="1" dirty="0" smtClean="0"/>
            </a:br>
            <a:endParaRPr lang="en-US" sz="4267" dirty="0"/>
          </a:p>
          <a:p>
            <a:endParaRPr lang="en-US" sz="4267" dirty="0"/>
          </a:p>
        </p:txBody>
      </p:sp>
      <p:cxnSp>
        <p:nvCxnSpPr>
          <p:cNvPr id="35" name="Straight Arrow Connector 34"/>
          <p:cNvCxnSpPr/>
          <p:nvPr/>
        </p:nvCxnSpPr>
        <p:spPr>
          <a:xfrm flipV="1">
            <a:off x="11285728" y="4262849"/>
            <a:ext cx="1371600" cy="564300"/>
          </a:xfrm>
          <a:prstGeom prst="straightConnector1">
            <a:avLst/>
          </a:prstGeom>
          <a:ln>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pic>
        <p:nvPicPr>
          <p:cNvPr id="36" name="Picture 2" descr="http://www.clipartpal.com/_thumbs/pd/computer/hardware/server_123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11982" y="4514441"/>
            <a:ext cx="1321013" cy="1334359"/>
          </a:xfrm>
          <a:prstGeom prst="rect">
            <a:avLst/>
          </a:prstGeom>
          <a:noFill/>
          <a:extLst>
            <a:ext uri="{909E8E84-426E-40DD-AFC4-6F175D3DCCD1}">
              <a14:hiddenFill xmlns:a14="http://schemas.microsoft.com/office/drawing/2010/main">
                <a:solidFill>
                  <a:srgbClr val="FFFFFF"/>
                </a:solidFill>
              </a14:hiddenFill>
            </a:ext>
          </a:extLst>
        </p:spPr>
      </p:pic>
      <p:cxnSp>
        <p:nvCxnSpPr>
          <p:cNvPr id="37" name="Straight Arrow Connector 36"/>
          <p:cNvCxnSpPr/>
          <p:nvPr/>
        </p:nvCxnSpPr>
        <p:spPr>
          <a:xfrm>
            <a:off x="11285728" y="5318545"/>
            <a:ext cx="1371600" cy="530255"/>
          </a:xfrm>
          <a:prstGeom prst="straightConnector1">
            <a:avLst/>
          </a:prstGeom>
          <a:ln>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sp>
        <p:nvSpPr>
          <p:cNvPr id="38" name="Text Placeholder 2"/>
          <p:cNvSpPr txBox="1">
            <a:spLocks/>
          </p:cNvSpPr>
          <p:nvPr/>
        </p:nvSpPr>
        <p:spPr bwMode="white">
          <a:xfrm>
            <a:off x="12224663" y="4728040"/>
            <a:ext cx="3169739" cy="393339"/>
          </a:xfrm>
          <a:prstGeom prst="rect">
            <a:avLst/>
          </a:prstGeom>
        </p:spPr>
        <p:txBody>
          <a:bodyPr vert="horz" wrap="square" lIns="0" tIns="0" rIns="0" bIns="0" rtlCol="0">
            <a:normAutofit lnSpcReduction="100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00" smtClean="0"/>
              <a:t>Web </a:t>
            </a:r>
            <a:r>
              <a:rPr lang="en-US" sz="2600" dirty="0" smtClean="0"/>
              <a:t>Server</a:t>
            </a:r>
            <a:endParaRPr lang="en-US" sz="2600" dirty="0"/>
          </a:p>
          <a:p>
            <a:pPr algn="ctr"/>
            <a:endParaRPr lang="en-US" sz="2667" dirty="0"/>
          </a:p>
          <a:p>
            <a:endParaRPr lang="en-US" sz="2667" dirty="0"/>
          </a:p>
          <a:p>
            <a:endParaRPr lang="en-US" sz="2667" dirty="0"/>
          </a:p>
          <a:p>
            <a:endParaRPr lang="en-US" sz="4267" dirty="0"/>
          </a:p>
          <a:p>
            <a:endParaRPr lang="en-US" sz="4267" dirty="0"/>
          </a:p>
        </p:txBody>
      </p:sp>
      <p:cxnSp>
        <p:nvCxnSpPr>
          <p:cNvPr id="40" name="Straight Arrow Connector 39"/>
          <p:cNvCxnSpPr/>
          <p:nvPr/>
        </p:nvCxnSpPr>
        <p:spPr>
          <a:xfrm flipV="1">
            <a:off x="10147007" y="3790179"/>
            <a:ext cx="0" cy="598466"/>
          </a:xfrm>
          <a:prstGeom prst="straightConnector1">
            <a:avLst/>
          </a:prstGeom>
          <a:ln>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sp>
        <p:nvSpPr>
          <p:cNvPr id="41" name="Cloud 40"/>
          <p:cNvSpPr/>
          <p:nvPr/>
        </p:nvSpPr>
        <p:spPr bwMode="auto">
          <a:xfrm>
            <a:off x="8858291" y="2251905"/>
            <a:ext cx="2343778" cy="1368333"/>
          </a:xfrm>
          <a:prstGeom prst="cloud">
            <a:avLst/>
          </a:prstGeom>
          <a:solidFill>
            <a:schemeClr val="bg1"/>
          </a:solidFill>
          <a:ln>
            <a:solidFill>
              <a:schemeClr val="accent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r" defTabSz="914099"/>
            <a:r>
              <a:rPr lang="en-US" sz="2400" dirty="0" smtClean="0">
                <a:solidFill>
                  <a:schemeClr val="tx1"/>
                </a:solidFill>
              </a:rPr>
              <a:t>Internet</a:t>
            </a:r>
          </a:p>
        </p:txBody>
      </p:sp>
      <p:pic>
        <p:nvPicPr>
          <p:cNvPr id="42" name="Picture 4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569029" y="3146707"/>
            <a:ext cx="1636811" cy="1745180"/>
          </a:xfrm>
          <a:prstGeom prst="rect">
            <a:avLst/>
          </a:prstGeom>
        </p:spPr>
      </p:pic>
      <p:pic>
        <p:nvPicPr>
          <p:cNvPr id="43" name="Picture 4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597859" y="5548037"/>
            <a:ext cx="1636811" cy="1745180"/>
          </a:xfrm>
          <a:prstGeom prst="rect">
            <a:avLst/>
          </a:prstGeom>
        </p:spPr>
      </p:pic>
      <p:sp>
        <p:nvSpPr>
          <p:cNvPr id="44" name="Text Placeholder 2"/>
          <p:cNvSpPr txBox="1">
            <a:spLocks/>
          </p:cNvSpPr>
          <p:nvPr/>
        </p:nvSpPr>
        <p:spPr bwMode="white">
          <a:xfrm>
            <a:off x="12224663" y="7215079"/>
            <a:ext cx="3169739" cy="393339"/>
          </a:xfrm>
          <a:prstGeom prst="rect">
            <a:avLst/>
          </a:prstGeom>
        </p:spPr>
        <p:txBody>
          <a:bodyPr vert="horz" wrap="square" lIns="0" tIns="0" rIns="0" bIns="0" rtlCol="0">
            <a:normAutofit lnSpcReduction="100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00" smtClean="0"/>
              <a:t>Web </a:t>
            </a:r>
            <a:r>
              <a:rPr lang="en-US" sz="2600" dirty="0" smtClean="0"/>
              <a:t>Server</a:t>
            </a:r>
            <a:endParaRPr lang="en-US" sz="2600" dirty="0"/>
          </a:p>
          <a:p>
            <a:pPr algn="ctr"/>
            <a:endParaRPr lang="en-US" sz="2667" dirty="0"/>
          </a:p>
          <a:p>
            <a:endParaRPr lang="en-US" sz="2667" dirty="0"/>
          </a:p>
          <a:p>
            <a:endParaRPr lang="en-US" sz="2667" dirty="0"/>
          </a:p>
          <a:p>
            <a:endParaRPr lang="en-US" sz="4267" dirty="0"/>
          </a:p>
          <a:p>
            <a:endParaRPr lang="en-US" sz="4267" dirty="0"/>
          </a:p>
        </p:txBody>
      </p:sp>
    </p:spTree>
    <p:extLst>
      <p:ext uri="{BB962C8B-B14F-4D97-AF65-F5344CB8AC3E}">
        <p14:creationId xmlns:p14="http://schemas.microsoft.com/office/powerpoint/2010/main" val="581737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Managing User Traffic</a:t>
            </a:r>
          </a:p>
        </p:txBody>
      </p:sp>
      <p:sp>
        <p:nvSpPr>
          <p:cNvPr id="4" name="Slide Number Placeholder 3"/>
          <p:cNvSpPr>
            <a:spLocks noGrp="1"/>
          </p:cNvSpPr>
          <p:nvPr>
            <p:ph type="sldNum" sz="quarter" idx="11"/>
          </p:nvPr>
        </p:nvSpPr>
        <p:spPr/>
        <p:txBody>
          <a:bodyPr/>
          <a:lstStyle/>
          <a:p>
            <a:fld id="{D3C6E21F-9381-4880-84FB-1E73165A9E9D}" type="slidenum">
              <a:rPr lang="en-US" smtClean="0"/>
              <a:pPr/>
              <a:t>8</a:t>
            </a:fld>
            <a:endParaRPr lang="en-US" dirty="0"/>
          </a:p>
        </p:txBody>
      </p:sp>
      <p:sp>
        <p:nvSpPr>
          <p:cNvPr id="17" name="Text Placeholder 4"/>
          <p:cNvSpPr>
            <a:spLocks noGrp="1"/>
          </p:cNvSpPr>
          <p:nvPr>
            <p:ph type="body" sz="quarter" idx="12"/>
          </p:nvPr>
        </p:nvSpPr>
        <p:spPr>
          <a:xfrm>
            <a:off x="677333" y="1396503"/>
            <a:ext cx="7921162"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marL="309025" lvl="1"/>
            <a:endParaRPr lang="en-US" dirty="0" smtClean="0"/>
          </a:p>
          <a:p>
            <a:pPr marL="309025" lvl="1"/>
            <a:r>
              <a:rPr lang="en-US" dirty="0" smtClean="0"/>
              <a:t>Today you will set </a:t>
            </a:r>
            <a:r>
              <a:rPr lang="en-US" dirty="0"/>
              <a:t>up a </a:t>
            </a:r>
            <a:r>
              <a:rPr lang="en-US" dirty="0" smtClean="0"/>
              <a:t>new proxy </a:t>
            </a:r>
            <a:r>
              <a:rPr lang="en-US" dirty="0"/>
              <a:t>server that will direct </a:t>
            </a:r>
            <a:r>
              <a:rPr lang="en-US" dirty="0" smtClean="0"/>
              <a:t>web </a:t>
            </a:r>
            <a:r>
              <a:rPr lang="en-US" dirty="0"/>
              <a:t>requests to </a:t>
            </a:r>
            <a:r>
              <a:rPr lang="en-US" dirty="0" smtClean="0"/>
              <a:t>similarly-configured nodes.</a:t>
            </a:r>
          </a:p>
          <a:p>
            <a:pPr marL="309025" lvl="1"/>
            <a:endParaRPr lang="en-US" dirty="0"/>
          </a:p>
          <a:p>
            <a:pPr marL="309025" lvl="1"/>
            <a:endParaRPr lang="en-US" dirty="0" smtClean="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Text Placeholder 2"/>
          <p:cNvSpPr txBox="1">
            <a:spLocks/>
          </p:cNvSpPr>
          <p:nvPr/>
        </p:nvSpPr>
        <p:spPr bwMode="white">
          <a:xfrm>
            <a:off x="9250517" y="6114993"/>
            <a:ext cx="2254667" cy="898330"/>
          </a:xfrm>
          <a:prstGeom prst="rect">
            <a:avLst/>
          </a:prstGeom>
        </p:spPr>
        <p:txBody>
          <a:bodyPr vert="horz" wrap="square" lIns="0" tIns="0" rIns="0" bIns="0" rtlCol="0">
            <a:normAutofit fontScale="77500" lnSpcReduction="200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3400" b="1" dirty="0" smtClean="0"/>
              <a:t>Proxy Server</a:t>
            </a:r>
            <a:br>
              <a:rPr lang="en-US" sz="3400" b="1" dirty="0" smtClean="0"/>
            </a:br>
            <a:r>
              <a:rPr lang="en-US" sz="3400" b="1" dirty="0" smtClean="0"/>
              <a:t>(New)</a:t>
            </a:r>
            <a:endParaRPr lang="en-US" sz="3400" b="1" dirty="0"/>
          </a:p>
          <a:p>
            <a:endParaRPr lang="en-US" sz="2667" dirty="0"/>
          </a:p>
          <a:p>
            <a:endParaRPr lang="en-US" sz="2667" dirty="0"/>
          </a:p>
          <a:p>
            <a:endParaRPr lang="en-US" sz="4267" dirty="0"/>
          </a:p>
          <a:p>
            <a:endParaRPr lang="en-US" sz="4267" dirty="0"/>
          </a:p>
        </p:txBody>
      </p:sp>
      <p:cxnSp>
        <p:nvCxnSpPr>
          <p:cNvPr id="7" name="Straight Arrow Connector 6"/>
          <p:cNvCxnSpPr/>
          <p:nvPr/>
        </p:nvCxnSpPr>
        <p:spPr>
          <a:xfrm flipV="1">
            <a:off x="11285728" y="4262849"/>
            <a:ext cx="1371600" cy="564300"/>
          </a:xfrm>
          <a:prstGeom prst="straightConnector1">
            <a:avLst/>
          </a:prstGeom>
          <a:ln>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pic>
        <p:nvPicPr>
          <p:cNvPr id="8" name="Picture 2" descr="http://www.clipartpal.com/_thumbs/pd/computer/hardware/server_123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11982" y="4514441"/>
            <a:ext cx="1321013" cy="1334359"/>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Arrow Connector 8"/>
          <p:cNvCxnSpPr/>
          <p:nvPr/>
        </p:nvCxnSpPr>
        <p:spPr>
          <a:xfrm>
            <a:off x="11285728" y="5318545"/>
            <a:ext cx="1371600" cy="530255"/>
          </a:xfrm>
          <a:prstGeom prst="straightConnector1">
            <a:avLst/>
          </a:prstGeom>
          <a:ln>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sp>
        <p:nvSpPr>
          <p:cNvPr id="10" name="Text Placeholder 2"/>
          <p:cNvSpPr txBox="1">
            <a:spLocks/>
          </p:cNvSpPr>
          <p:nvPr/>
        </p:nvSpPr>
        <p:spPr bwMode="white">
          <a:xfrm>
            <a:off x="12672135" y="4728040"/>
            <a:ext cx="3169739" cy="393339"/>
          </a:xfrm>
          <a:prstGeom prst="rect">
            <a:avLst/>
          </a:prstGeom>
        </p:spPr>
        <p:txBody>
          <a:bodyPr vert="horz" wrap="square" lIns="0" tIns="0" rIns="0" bIns="0" rtlCol="0">
            <a:normAutofit fontScale="925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00" smtClean="0"/>
              <a:t>Web </a:t>
            </a:r>
            <a:r>
              <a:rPr lang="en-US" sz="2600" dirty="0" smtClean="0"/>
              <a:t>Server (Existing)</a:t>
            </a:r>
            <a:endParaRPr lang="en-US" sz="2600" dirty="0"/>
          </a:p>
          <a:p>
            <a:pPr algn="ctr"/>
            <a:endParaRPr lang="en-US" sz="2667" dirty="0"/>
          </a:p>
          <a:p>
            <a:endParaRPr lang="en-US" sz="2667" dirty="0"/>
          </a:p>
          <a:p>
            <a:endParaRPr lang="en-US" sz="2667" dirty="0"/>
          </a:p>
          <a:p>
            <a:endParaRPr lang="en-US" sz="4267" dirty="0"/>
          </a:p>
          <a:p>
            <a:endParaRPr lang="en-US" sz="4267" dirty="0"/>
          </a:p>
        </p:txBody>
      </p:sp>
      <p:sp>
        <p:nvSpPr>
          <p:cNvPr id="11" name="Text Placeholder 2"/>
          <p:cNvSpPr txBox="1">
            <a:spLocks/>
          </p:cNvSpPr>
          <p:nvPr/>
        </p:nvSpPr>
        <p:spPr bwMode="white">
          <a:xfrm>
            <a:off x="12217400" y="7255010"/>
            <a:ext cx="3682134" cy="464865"/>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400" b="1" smtClean="0"/>
              <a:t>Web </a:t>
            </a:r>
            <a:r>
              <a:rPr lang="en-US" sz="2400" b="1" dirty="0" smtClean="0"/>
              <a:t>Server (New) </a:t>
            </a:r>
            <a:endParaRPr lang="en-US" sz="2400" b="1" dirty="0"/>
          </a:p>
          <a:p>
            <a:pPr algn="ctr"/>
            <a:endParaRPr lang="en-US" sz="2667" dirty="0"/>
          </a:p>
          <a:p>
            <a:endParaRPr lang="en-US" sz="2667" dirty="0"/>
          </a:p>
          <a:p>
            <a:endParaRPr lang="en-US" sz="2667" dirty="0"/>
          </a:p>
          <a:p>
            <a:endParaRPr lang="en-US" sz="4267" dirty="0"/>
          </a:p>
          <a:p>
            <a:endParaRPr lang="en-US" sz="4267" dirty="0"/>
          </a:p>
        </p:txBody>
      </p:sp>
      <p:cxnSp>
        <p:nvCxnSpPr>
          <p:cNvPr id="12" name="Straight Arrow Connector 11"/>
          <p:cNvCxnSpPr/>
          <p:nvPr/>
        </p:nvCxnSpPr>
        <p:spPr>
          <a:xfrm flipV="1">
            <a:off x="10147007" y="3790179"/>
            <a:ext cx="0" cy="598466"/>
          </a:xfrm>
          <a:prstGeom prst="straightConnector1">
            <a:avLst/>
          </a:prstGeom>
          <a:ln>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sp>
        <p:nvSpPr>
          <p:cNvPr id="13" name="Cloud 12"/>
          <p:cNvSpPr/>
          <p:nvPr/>
        </p:nvSpPr>
        <p:spPr bwMode="auto">
          <a:xfrm>
            <a:off x="8858291" y="2251905"/>
            <a:ext cx="2343778" cy="1368333"/>
          </a:xfrm>
          <a:prstGeom prst="cloud">
            <a:avLst/>
          </a:prstGeom>
          <a:solidFill>
            <a:schemeClr val="bg1"/>
          </a:solidFill>
          <a:ln>
            <a:solidFill>
              <a:schemeClr val="accent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r" defTabSz="914099"/>
            <a:r>
              <a:rPr lang="en-US" sz="2400" dirty="0" smtClean="0">
                <a:solidFill>
                  <a:schemeClr val="tx1"/>
                </a:solidFill>
              </a:rPr>
              <a:t>Internet</a:t>
            </a:r>
          </a:p>
        </p:txBody>
      </p:sp>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569029" y="3146707"/>
            <a:ext cx="1636811" cy="1745180"/>
          </a:xfrm>
          <a:prstGeom prst="rect">
            <a:avLst/>
          </a:prstGeom>
        </p:spPr>
      </p:pic>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597859" y="5548037"/>
            <a:ext cx="1636811" cy="1745180"/>
          </a:xfrm>
          <a:prstGeom prst="rect">
            <a:avLst/>
          </a:prstGeom>
        </p:spPr>
      </p:pic>
    </p:spTree>
    <p:extLst>
      <p:ext uri="{BB962C8B-B14F-4D97-AF65-F5344CB8AC3E}">
        <p14:creationId xmlns:p14="http://schemas.microsoft.com/office/powerpoint/2010/main" val="3624294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Steps to Set </a:t>
            </a:r>
            <a:r>
              <a:rPr lang="en-US" dirty="0"/>
              <a:t>u</a:t>
            </a:r>
            <a:r>
              <a:rPr lang="en-US" dirty="0" smtClean="0"/>
              <a:t>p </a:t>
            </a:r>
            <a:r>
              <a:rPr lang="en-US" dirty="0" smtClean="0"/>
              <a:t>Proxy and Web </a:t>
            </a:r>
            <a:r>
              <a:rPr lang="en-US" dirty="0"/>
              <a:t>S</a:t>
            </a:r>
            <a:r>
              <a:rPr lang="en-US" dirty="0" smtClean="0"/>
              <a:t>ervers</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9</a:t>
            </a:fld>
            <a:endParaRPr lang="en-US" dirty="0"/>
          </a:p>
        </p:txBody>
      </p:sp>
      <p:sp>
        <p:nvSpPr>
          <p:cNvPr id="17" name="Text Placeholder 4"/>
          <p:cNvSpPr>
            <a:spLocks noGrp="1"/>
          </p:cNvSpPr>
          <p:nvPr>
            <p:ph type="body" sz="quarter" idx="12"/>
          </p:nvPr>
        </p:nvSpPr>
        <p:spPr>
          <a:xfrm>
            <a:off x="9099395" y="1548903"/>
            <a:ext cx="5716422"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marL="309025" lvl="1" algn="ctr"/>
            <a:r>
              <a:rPr lang="en-US" b="1" dirty="0" smtClean="0"/>
              <a:t>Proxy Server</a:t>
            </a:r>
          </a:p>
          <a:p>
            <a:pPr marL="1051975" lvl="1" indent="-742950">
              <a:buAutoNum type="arabicPeriod"/>
            </a:pPr>
            <a:r>
              <a:rPr lang="en-US" dirty="0" smtClean="0"/>
              <a:t>Create the Proxy cookbook</a:t>
            </a:r>
          </a:p>
          <a:p>
            <a:pPr marL="1051975" lvl="1" indent="-742950">
              <a:buAutoNum type="arabicPeriod"/>
            </a:pPr>
            <a:r>
              <a:rPr lang="en-US" dirty="0" smtClean="0"/>
              <a:t>Provision the instance</a:t>
            </a:r>
          </a:p>
          <a:p>
            <a:pPr marL="1051975" lvl="1" indent="-742950">
              <a:buAutoNum type="arabicPeriod"/>
            </a:pPr>
            <a:r>
              <a:rPr lang="en-US" dirty="0" smtClean="0"/>
              <a:t>Install Chef</a:t>
            </a:r>
          </a:p>
          <a:p>
            <a:pPr marL="1051975" lvl="1" indent="-742950">
              <a:buAutoNum type="arabicPeriod"/>
            </a:pPr>
            <a:r>
              <a:rPr lang="en-US" dirty="0" smtClean="0"/>
              <a:t>Copy the Proxy cookbook</a:t>
            </a:r>
          </a:p>
          <a:p>
            <a:pPr marL="1051975" lvl="1" indent="-742950">
              <a:buAutoNum type="arabicPeriod"/>
            </a:pPr>
            <a:r>
              <a:rPr lang="en-US" dirty="0" smtClean="0"/>
              <a:t>Apply the cookbook</a:t>
            </a:r>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19" name="Text Placeholder 4"/>
          <p:cNvSpPr txBox="1">
            <a:spLocks/>
          </p:cNvSpPr>
          <p:nvPr/>
        </p:nvSpPr>
        <p:spPr bwMode="white">
          <a:xfrm>
            <a:off x="829732" y="1548903"/>
            <a:ext cx="6663887" cy="6018636"/>
          </a:xfrm>
          <a:prstGeom prst="rect">
            <a:avLst/>
          </a:prstGeom>
        </p:spPr>
        <p:txBody>
          <a:bodyPr vert="horz" wrap="square" lIns="0" tIns="0" rIns="0" bIns="0" rtlCol="0">
            <a:noAutofit/>
          </a:bodyPr>
          <a:lstStyle>
            <a:lvl1pPr marL="0" indent="0" algn="l" defTabSz="1219120" rtl="0" eaLnBrk="1" latinLnBrk="0" hangingPunct="1">
              <a:lnSpc>
                <a:spcPct val="100000"/>
              </a:lnSpc>
              <a:spcBef>
                <a:spcPts val="800"/>
              </a:spcBef>
              <a:spcAft>
                <a:spcPts val="800"/>
              </a:spcAft>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spcAft>
                <a:spcPts val="800"/>
              </a:spcAft>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spcAft>
                <a:spcPts val="800"/>
              </a:spcAft>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spcAft>
                <a:spcPts val="800"/>
              </a:spcAft>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spcAft>
                <a:spcPts val="800"/>
              </a:spcAft>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309025" lvl="1" algn="ctr"/>
            <a:r>
              <a:rPr lang="en-US" b="1" dirty="0" smtClean="0"/>
              <a:t>Web Server</a:t>
            </a:r>
            <a:endParaRPr lang="en-US" b="1" dirty="0"/>
          </a:p>
          <a:p>
            <a:pPr marL="309025" lvl="1"/>
            <a:r>
              <a:rPr lang="en-US" dirty="0" smtClean="0"/>
              <a:t>1. Provision the instance </a:t>
            </a:r>
          </a:p>
          <a:p>
            <a:pPr marL="309025" lvl="1"/>
            <a:r>
              <a:rPr lang="en-US" dirty="0" smtClean="0"/>
              <a:t>2. Install Chef</a:t>
            </a:r>
          </a:p>
          <a:p>
            <a:pPr marL="309025" lvl="1"/>
            <a:r>
              <a:rPr lang="en-US" dirty="0" smtClean="0"/>
              <a:t>3. Copy the Web Server cookbook</a:t>
            </a:r>
          </a:p>
          <a:p>
            <a:pPr marL="309025" lvl="1"/>
            <a:r>
              <a:rPr lang="en-US" dirty="0" smtClean="0"/>
              <a:t>4. Apply the cookbook</a:t>
            </a:r>
          </a:p>
          <a:p>
            <a:pPr marL="309025" lvl="1"/>
            <a:endParaRPr lang="en-US" dirty="0"/>
          </a:p>
        </p:txBody>
      </p:sp>
    </p:spTree>
    <p:extLst>
      <p:ext uri="{BB962C8B-B14F-4D97-AF65-F5344CB8AC3E}">
        <p14:creationId xmlns:p14="http://schemas.microsoft.com/office/powerpoint/2010/main" val="29248127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ChefDk3.2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name="Chef-TemplateComps_v09-16x9-Light.potx" id="{078CEFDB-FA7A-4E36-9964-13EF367585CB}" vid="{8B87B0F3-7308-43D5-8388-E1B49EA026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4.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5.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6.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7.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2.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3.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921749B-AEB7-461B-845F-603CABD25259}">
  <ds:schemaRefs>
    <ds:schemaRef ds:uri="7bb5d761-a2ea-4873-95f7-7a6658fb3ef0"/>
    <ds:schemaRef ds:uri="http://purl.org/dc/terms/"/>
    <ds:schemaRef ds:uri="http://schemas.microsoft.com/office/2006/documentManagement/types"/>
    <ds:schemaRef ds:uri="http://purl.org/dc/dcmitype/"/>
    <ds:schemaRef ds:uri="http://schemas.microsoft.com/office/infopath/2007/PartnerControls"/>
    <ds:schemaRef ds:uri="http://purl.org/dc/elements/1.1/"/>
    <ds:schemaRef ds:uri="http://schemas.microsoft.com/office/2006/metadata/propertie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B13EBC30-FE27-4C6A-B723-23FC2188F7DC}">
  <ds:schemaRefs>
    <ds:schemaRef ds:uri="http://schemas.microsoft.com/sharepoint/events"/>
  </ds:schemaRefs>
</ds:datastoreItem>
</file>

<file path=customXml/itemProps3.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xml><?xml version="1.0" encoding="utf-8"?>
<ds:datastoreItem xmlns:ds="http://schemas.openxmlformats.org/officeDocument/2006/customXml" ds:itemID="{5CDEB364-43EC-4510-9881-539C2A3FCE9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ChefDk3.2Template.potx</Template>
  <TotalTime>15801</TotalTime>
  <Words>5361</Words>
  <Application>Microsoft Office PowerPoint</Application>
  <PresentationFormat>Custom</PresentationFormat>
  <Paragraphs>766</Paragraphs>
  <Slides>57</Slides>
  <Notes>56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57</vt:i4>
      </vt:variant>
    </vt:vector>
  </HeadingPairs>
  <TitlesOfParts>
    <vt:vector size="63" baseType="lpstr">
      <vt:lpstr>Arial</vt:lpstr>
      <vt:lpstr>Courier New</vt:lpstr>
      <vt:lpstr>Gill Sans MT</vt:lpstr>
      <vt:lpstr>Inconsolata</vt:lpstr>
      <vt:lpstr>Wingdings</vt:lpstr>
      <vt:lpstr>ChefDk3.2Template</vt:lpstr>
      <vt:lpstr>The Chef Server</vt:lpstr>
      <vt:lpstr>Objectives</vt:lpstr>
      <vt:lpstr>More Web Servers?</vt:lpstr>
      <vt:lpstr>Managing an Additional System</vt:lpstr>
      <vt:lpstr>Managing Additional Systems</vt:lpstr>
      <vt:lpstr>Managing Additional Systems</vt:lpstr>
      <vt:lpstr>Managing User Traffic</vt:lpstr>
      <vt:lpstr>Managing User Traffic</vt:lpstr>
      <vt:lpstr>Steps to Set up Proxy and Web Servers</vt:lpstr>
      <vt:lpstr>The Chef Server</vt:lpstr>
      <vt:lpstr>Flavors of Chef Server</vt:lpstr>
      <vt:lpstr>GE: Hosted Chef</vt:lpstr>
      <vt:lpstr>GE: Signing Up for a Hosted Chef Account</vt:lpstr>
      <vt:lpstr>GE: Signing Up for a Hosted Chef Account</vt:lpstr>
      <vt:lpstr>GE: Signing Up for a Hosted Chef Account</vt:lpstr>
      <vt:lpstr>GE: Signing Up for a Hosted Chef Account</vt:lpstr>
      <vt:lpstr>GE: Signing Up for a Hosted Chef Account</vt:lpstr>
      <vt:lpstr>GE: Signing Up for a Hosted Chef Account</vt:lpstr>
      <vt:lpstr>GE: Signing Up for a Hosted Chef Account</vt:lpstr>
      <vt:lpstr>GE: Signing Up for a Hosted Chef Account</vt:lpstr>
      <vt:lpstr>GE: Signing Up for a Hosted Chef Account</vt:lpstr>
      <vt:lpstr>GE: Signing Up for a Hosted Chef Account</vt:lpstr>
      <vt:lpstr>GE: Signing Up for a Hosted Chef Account</vt:lpstr>
      <vt:lpstr>GE: Navigate to the chef-repo </vt:lpstr>
      <vt:lpstr>knife</vt:lpstr>
      <vt:lpstr>GE: knife --help</vt:lpstr>
      <vt:lpstr>GE: knife client --help</vt:lpstr>
      <vt:lpstr>GE: knife client list</vt:lpstr>
      <vt:lpstr>Hosted Chef</vt:lpstr>
      <vt:lpstr>GE: knife cookbook --help</vt:lpstr>
      <vt:lpstr>GE: knife cookbook list</vt:lpstr>
      <vt:lpstr>GE: Change to the cookbooks/apache Directory </vt:lpstr>
      <vt:lpstr>Berkshelf</vt:lpstr>
      <vt:lpstr>GE: Run berks --help</vt:lpstr>
      <vt:lpstr>GE: Run berks install</vt:lpstr>
      <vt:lpstr>GE: See the Berksfile.lock</vt:lpstr>
      <vt:lpstr>GE: See the Contents of the Berksfile.lock</vt:lpstr>
      <vt:lpstr>GE: Upload the Cookbook to the Chef Server</vt:lpstr>
      <vt:lpstr>GE: Display Cookbooks within your Org </vt:lpstr>
      <vt:lpstr>Lab: Upload Cookbook</vt:lpstr>
      <vt:lpstr>Lab: cd and Run knife cookbook list </vt:lpstr>
      <vt:lpstr>Lab: Install the Cookbook Dependencies</vt:lpstr>
      <vt:lpstr>Lab: Upload the Cookbook to the Chef Server</vt:lpstr>
      <vt:lpstr>Lab: Is the workstation Cookbook Uploaded?</vt:lpstr>
      <vt:lpstr>Hosted Chef</vt:lpstr>
      <vt:lpstr>The Node</vt:lpstr>
      <vt:lpstr>GE: Change to the chef-repo</vt:lpstr>
      <vt:lpstr>GE: Run 'knife node –help' </vt:lpstr>
      <vt:lpstr>GE: Run 'knife node list'</vt:lpstr>
      <vt:lpstr>GE: Run 'knife bootstrap –help'</vt:lpstr>
      <vt:lpstr>GE: Bootstrap Your Node</vt:lpstr>
      <vt:lpstr>GE: Run 'knife node list' Again </vt:lpstr>
      <vt:lpstr>GE: View More Information About Your Node </vt:lpstr>
      <vt:lpstr>GE: Add a Recipe to a Run List</vt:lpstr>
      <vt:lpstr>Hosted Chef</vt:lpstr>
      <vt:lpstr>Discussion</vt:lpstr>
      <vt:lpstr>PowerPoint Presentation</vt:lpstr>
    </vt:vector>
  </TitlesOfParts>
  <Manager>&lt;Content Manager Name Here&gt;</Manager>
  <Company>Silver Fox</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subject>Houghton Mifflin Harcourt – 2012 Investor Day</dc:subject>
  <dc:creator>sdelfante@chef.io</dc:creator>
  <dc:description>Template: Louma El-Khoury, Silver Fox Productions Inc.
Formatting:
Event Date: March 12, 2012
Event Location: New York, NY
Audience Type:</dc:description>
  <cp:lastModifiedBy>Steve Del Fante</cp:lastModifiedBy>
  <cp:revision>2004</cp:revision>
  <cp:lastPrinted>2015-02-07T23:49:10Z</cp:lastPrinted>
  <dcterms:created xsi:type="dcterms:W3CDTF">2012-09-13T17:36:07Z</dcterms:created>
  <dcterms:modified xsi:type="dcterms:W3CDTF">2015-09-09T16:58:54Z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